
<file path=[Content_Types].xml><?xml version="1.0" encoding="utf-8"?>
<Types xmlns="http://schemas.openxmlformats.org/package/2006/content-types">
  <Default Extension="bin"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8"/>
  </p:notesMasterIdLst>
  <p:sldIdLst>
    <p:sldId id="258" r:id="rId2"/>
    <p:sldId id="266" r:id="rId3"/>
    <p:sldId id="259" r:id="rId4"/>
    <p:sldId id="273" r:id="rId5"/>
    <p:sldId id="267" r:id="rId6"/>
    <p:sldId id="261" r:id="rId7"/>
    <p:sldId id="262" r:id="rId8"/>
    <p:sldId id="263" r:id="rId9"/>
    <p:sldId id="264" r:id="rId10"/>
    <p:sldId id="265" r:id="rId11"/>
    <p:sldId id="271" r:id="rId12"/>
    <p:sldId id="272" r:id="rId13"/>
    <p:sldId id="268" r:id="rId14"/>
    <p:sldId id="269" r:id="rId15"/>
    <p:sldId id="270"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1" autoAdjust="0"/>
    <p:restoredTop sz="85696" autoAdjust="0"/>
  </p:normalViewPr>
  <p:slideViewPr>
    <p:cSldViewPr snapToGrid="0">
      <p:cViewPr varScale="1">
        <p:scale>
          <a:sx n="62" d="100"/>
          <a:sy n="62" d="100"/>
        </p:scale>
        <p:origin x="85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3A762806-707A-464F-990B-2DF753C1015D}"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FC0AD623-657C-4659-9B0B-1ED32340F77A}">
      <dgm:prSet/>
      <dgm:spPr/>
      <dgm:t>
        <a:bodyPr/>
        <a:lstStyle/>
        <a:p>
          <a:r>
            <a:rPr lang="en-US"/>
            <a:t>Read entire section on your first time through (even if you don’t understand words). After first reading, you can go back and read sections you didn’t understand.</a:t>
          </a:r>
        </a:p>
      </dgm:t>
    </dgm:pt>
    <dgm:pt modelId="{BD607E1C-69F0-4706-B2B0-2C87FF94DBDD}" type="parTrans" cxnId="{C1790736-9697-45A1-AC28-6D1C5D253181}">
      <dgm:prSet/>
      <dgm:spPr/>
      <dgm:t>
        <a:bodyPr/>
        <a:lstStyle/>
        <a:p>
          <a:endParaRPr lang="en-US"/>
        </a:p>
      </dgm:t>
    </dgm:pt>
    <dgm:pt modelId="{B743F204-FE4C-45E7-8093-1F4392CBCD01}" type="sibTrans" cxnId="{C1790736-9697-45A1-AC28-6D1C5D253181}">
      <dgm:prSet/>
      <dgm:spPr/>
      <dgm:t>
        <a:bodyPr/>
        <a:lstStyle/>
        <a:p>
          <a:endParaRPr lang="en-US"/>
        </a:p>
      </dgm:t>
    </dgm:pt>
    <dgm:pt modelId="{6E5AF069-7DE1-4ED5-AEDD-B0692F46DCCC}">
      <dgm:prSet/>
      <dgm:spPr/>
      <dgm:t>
        <a:bodyPr/>
        <a:lstStyle/>
        <a:p>
          <a:r>
            <a:rPr lang="en-US"/>
            <a:t>If you use your finger to guide you, be sure to keep your finger ahead of your eyes.</a:t>
          </a:r>
        </a:p>
      </dgm:t>
    </dgm:pt>
    <dgm:pt modelId="{D265318B-6892-4071-B11F-D53A73A0963F}" type="parTrans" cxnId="{63097A1A-8616-4EA2-85B8-CFE9BE5C073D}">
      <dgm:prSet/>
      <dgm:spPr/>
      <dgm:t>
        <a:bodyPr/>
        <a:lstStyle/>
        <a:p>
          <a:endParaRPr lang="en-US"/>
        </a:p>
      </dgm:t>
    </dgm:pt>
    <dgm:pt modelId="{18E64DD2-D628-403C-BE28-EE02D38DCA08}" type="sibTrans" cxnId="{63097A1A-8616-4EA2-85B8-CFE9BE5C073D}">
      <dgm:prSet/>
      <dgm:spPr/>
      <dgm:t>
        <a:bodyPr/>
        <a:lstStyle/>
        <a:p>
          <a:endParaRPr lang="en-US"/>
        </a:p>
      </dgm:t>
    </dgm:pt>
    <dgm:pt modelId="{E7F5C147-E9A7-449E-B6DE-B134264561F0}">
      <dgm:prSet/>
      <dgm:spPr/>
      <dgm:t>
        <a:bodyPr/>
        <a:lstStyle/>
        <a:p>
          <a:r>
            <a:rPr lang="en-US"/>
            <a:t>Read the text in small chunks: try to read phrases or sentences rather than single words in isolation.</a:t>
          </a:r>
        </a:p>
      </dgm:t>
    </dgm:pt>
    <dgm:pt modelId="{97D3B214-F68B-44EF-9DFA-04E762596578}" type="parTrans" cxnId="{9977C175-FF50-4E8A-AD72-BA5346B8C3ED}">
      <dgm:prSet/>
      <dgm:spPr/>
      <dgm:t>
        <a:bodyPr/>
        <a:lstStyle/>
        <a:p>
          <a:endParaRPr lang="en-US"/>
        </a:p>
      </dgm:t>
    </dgm:pt>
    <dgm:pt modelId="{CD3E74B8-DB82-4B50-A59F-74A406AA112A}" type="sibTrans" cxnId="{9977C175-FF50-4E8A-AD72-BA5346B8C3ED}">
      <dgm:prSet/>
      <dgm:spPr/>
      <dgm:t>
        <a:bodyPr/>
        <a:lstStyle/>
        <a:p>
          <a:endParaRPr lang="en-US"/>
        </a:p>
      </dgm:t>
    </dgm:pt>
    <dgm:pt modelId="{7E403A68-0EFA-43B9-BA0C-92C88C6A1DEA}">
      <dgm:prSet/>
      <dgm:spPr/>
      <dgm:t>
        <a:bodyPr/>
        <a:lstStyle/>
        <a:p>
          <a:r>
            <a:rPr lang="en-US"/>
            <a:t>Read, read, read! Always keep reading – in class and at home. </a:t>
          </a:r>
        </a:p>
      </dgm:t>
    </dgm:pt>
    <dgm:pt modelId="{A3758509-1CB8-4EC9-AE48-FEC601FCFF6E}" type="parTrans" cxnId="{F2F44D78-F6DD-458B-911E-C68A2A6979F2}">
      <dgm:prSet/>
      <dgm:spPr/>
      <dgm:t>
        <a:bodyPr/>
        <a:lstStyle/>
        <a:p>
          <a:endParaRPr lang="en-US"/>
        </a:p>
      </dgm:t>
    </dgm:pt>
    <dgm:pt modelId="{E73F0277-8F2B-4917-B196-E56972FBF6C6}" type="sibTrans" cxnId="{F2F44D78-F6DD-458B-911E-C68A2A6979F2}">
      <dgm:prSet/>
      <dgm:spPr/>
      <dgm:t>
        <a:bodyPr/>
        <a:lstStyle/>
        <a:p>
          <a:endParaRPr lang="en-US"/>
        </a:p>
      </dgm:t>
    </dgm:pt>
    <dgm:pt modelId="{BAFDE0FE-A289-4E6D-971F-7D55F540185A}" type="pres">
      <dgm:prSet presAssocID="{3A762806-707A-464F-990B-2DF753C1015D}" presName="root" presStyleCnt="0">
        <dgm:presLayoutVars>
          <dgm:dir/>
          <dgm:resizeHandles val="exact"/>
        </dgm:presLayoutVars>
      </dgm:prSet>
      <dgm:spPr/>
    </dgm:pt>
    <dgm:pt modelId="{C466F361-CAF0-4F77-9191-40364A926F85}" type="pres">
      <dgm:prSet presAssocID="{FC0AD623-657C-4659-9B0B-1ED32340F77A}" presName="compNode" presStyleCnt="0"/>
      <dgm:spPr/>
    </dgm:pt>
    <dgm:pt modelId="{69B1B830-6D68-43CE-820D-0691F9CC650B}" type="pres">
      <dgm:prSet presAssocID="{FC0AD623-657C-4659-9B0B-1ED32340F77A}" presName="bgRect" presStyleLbl="bgShp" presStyleIdx="0" presStyleCnt="4"/>
      <dgm:spPr/>
    </dgm:pt>
    <dgm:pt modelId="{3DF6F29D-ED64-41F8-801C-C3ECF315EC04}" type="pres">
      <dgm:prSet presAssocID="{FC0AD623-657C-4659-9B0B-1ED32340F77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196AD2A0-6791-4040-8100-EC0CA10E08F7}" type="pres">
      <dgm:prSet presAssocID="{FC0AD623-657C-4659-9B0B-1ED32340F77A}" presName="spaceRect" presStyleCnt="0"/>
      <dgm:spPr/>
    </dgm:pt>
    <dgm:pt modelId="{9C775AE3-E086-45DE-A2EB-08A06C261684}" type="pres">
      <dgm:prSet presAssocID="{FC0AD623-657C-4659-9B0B-1ED32340F77A}" presName="parTx" presStyleLbl="revTx" presStyleIdx="0" presStyleCnt="4">
        <dgm:presLayoutVars>
          <dgm:chMax val="0"/>
          <dgm:chPref val="0"/>
        </dgm:presLayoutVars>
      </dgm:prSet>
      <dgm:spPr/>
    </dgm:pt>
    <dgm:pt modelId="{C6FC5179-EF4A-4B72-83D2-D82CBDADCC26}" type="pres">
      <dgm:prSet presAssocID="{B743F204-FE4C-45E7-8093-1F4392CBCD01}" presName="sibTrans" presStyleCnt="0"/>
      <dgm:spPr/>
    </dgm:pt>
    <dgm:pt modelId="{F47A6D52-E848-43C7-82B7-DB2403CF475E}" type="pres">
      <dgm:prSet presAssocID="{6E5AF069-7DE1-4ED5-AEDD-B0692F46DCCC}" presName="compNode" presStyleCnt="0"/>
      <dgm:spPr/>
    </dgm:pt>
    <dgm:pt modelId="{53B2D964-C1BF-433C-ABC1-0526E8F20671}" type="pres">
      <dgm:prSet presAssocID="{6E5AF069-7DE1-4ED5-AEDD-B0692F46DCCC}" presName="bgRect" presStyleLbl="bgShp" presStyleIdx="1" presStyleCnt="4"/>
      <dgm:spPr/>
    </dgm:pt>
    <dgm:pt modelId="{DFB2BF82-2F94-41D7-A6FF-BFEA3D2BEC69}" type="pres">
      <dgm:prSet presAssocID="{6E5AF069-7DE1-4ED5-AEDD-B0692F46DCC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ight Pointing Backhand Index"/>
        </a:ext>
      </dgm:extLst>
    </dgm:pt>
    <dgm:pt modelId="{5CB21712-6A10-48D7-A121-850BF094D7D0}" type="pres">
      <dgm:prSet presAssocID="{6E5AF069-7DE1-4ED5-AEDD-B0692F46DCCC}" presName="spaceRect" presStyleCnt="0"/>
      <dgm:spPr/>
    </dgm:pt>
    <dgm:pt modelId="{F0B2B69D-5EC0-48E4-BD17-74A7BCF6C1A6}" type="pres">
      <dgm:prSet presAssocID="{6E5AF069-7DE1-4ED5-AEDD-B0692F46DCCC}" presName="parTx" presStyleLbl="revTx" presStyleIdx="1" presStyleCnt="4">
        <dgm:presLayoutVars>
          <dgm:chMax val="0"/>
          <dgm:chPref val="0"/>
        </dgm:presLayoutVars>
      </dgm:prSet>
      <dgm:spPr/>
    </dgm:pt>
    <dgm:pt modelId="{94647FF7-DBB3-4A09-A9EB-9B108C523918}" type="pres">
      <dgm:prSet presAssocID="{18E64DD2-D628-403C-BE28-EE02D38DCA08}" presName="sibTrans" presStyleCnt="0"/>
      <dgm:spPr/>
    </dgm:pt>
    <dgm:pt modelId="{BAA8FEFA-AB46-4FDB-B4BC-4C9DCA43DF5C}" type="pres">
      <dgm:prSet presAssocID="{E7F5C147-E9A7-449E-B6DE-B134264561F0}" presName="compNode" presStyleCnt="0"/>
      <dgm:spPr/>
    </dgm:pt>
    <dgm:pt modelId="{09574412-0884-41AE-8F60-C1C7D1CB7E49}" type="pres">
      <dgm:prSet presAssocID="{E7F5C147-E9A7-449E-B6DE-B134264561F0}" presName="bgRect" presStyleLbl="bgShp" presStyleIdx="2" presStyleCnt="4"/>
      <dgm:spPr/>
    </dgm:pt>
    <dgm:pt modelId="{65C7935F-21E1-43AA-AC0E-120D437C40E9}" type="pres">
      <dgm:prSet presAssocID="{E7F5C147-E9A7-449E-B6DE-B134264561F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ncil"/>
        </a:ext>
      </dgm:extLst>
    </dgm:pt>
    <dgm:pt modelId="{2262BA55-D9CC-4964-86AB-A1FDE5C01135}" type="pres">
      <dgm:prSet presAssocID="{E7F5C147-E9A7-449E-B6DE-B134264561F0}" presName="spaceRect" presStyleCnt="0"/>
      <dgm:spPr/>
    </dgm:pt>
    <dgm:pt modelId="{5BD9A8ED-231E-4FF0-A413-05607A906436}" type="pres">
      <dgm:prSet presAssocID="{E7F5C147-E9A7-449E-B6DE-B134264561F0}" presName="parTx" presStyleLbl="revTx" presStyleIdx="2" presStyleCnt="4">
        <dgm:presLayoutVars>
          <dgm:chMax val="0"/>
          <dgm:chPref val="0"/>
        </dgm:presLayoutVars>
      </dgm:prSet>
      <dgm:spPr/>
    </dgm:pt>
    <dgm:pt modelId="{8A20AAAB-587E-4047-8266-348C6BC25FB9}" type="pres">
      <dgm:prSet presAssocID="{CD3E74B8-DB82-4B50-A59F-74A406AA112A}" presName="sibTrans" presStyleCnt="0"/>
      <dgm:spPr/>
    </dgm:pt>
    <dgm:pt modelId="{3ED073A6-E463-48D7-A397-1611F4389F3E}" type="pres">
      <dgm:prSet presAssocID="{7E403A68-0EFA-43B9-BA0C-92C88C6A1DEA}" presName="compNode" presStyleCnt="0"/>
      <dgm:spPr/>
    </dgm:pt>
    <dgm:pt modelId="{7795E16A-25AF-46C3-BFE3-7C0A42F9D818}" type="pres">
      <dgm:prSet presAssocID="{7E403A68-0EFA-43B9-BA0C-92C88C6A1DEA}" presName="bgRect" presStyleLbl="bgShp" presStyleIdx="3" presStyleCnt="4"/>
      <dgm:spPr/>
    </dgm:pt>
    <dgm:pt modelId="{0A78EA4D-D011-49BF-BA39-304568DE85BD}" type="pres">
      <dgm:prSet presAssocID="{7E403A68-0EFA-43B9-BA0C-92C88C6A1DE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pen Book"/>
        </a:ext>
      </dgm:extLst>
    </dgm:pt>
    <dgm:pt modelId="{3AB627F4-5DEE-4175-874E-AC9A2D91DBF4}" type="pres">
      <dgm:prSet presAssocID="{7E403A68-0EFA-43B9-BA0C-92C88C6A1DEA}" presName="spaceRect" presStyleCnt="0"/>
      <dgm:spPr/>
    </dgm:pt>
    <dgm:pt modelId="{165B5730-0F98-469B-A1C4-BFECC4F733CE}" type="pres">
      <dgm:prSet presAssocID="{7E403A68-0EFA-43B9-BA0C-92C88C6A1DEA}" presName="parTx" presStyleLbl="revTx" presStyleIdx="3" presStyleCnt="4">
        <dgm:presLayoutVars>
          <dgm:chMax val="0"/>
          <dgm:chPref val="0"/>
        </dgm:presLayoutVars>
      </dgm:prSet>
      <dgm:spPr/>
    </dgm:pt>
  </dgm:ptLst>
  <dgm:cxnLst>
    <dgm:cxn modelId="{7C36D804-9E2D-4506-BDEC-A65314135574}" type="presOf" srcId="{FC0AD623-657C-4659-9B0B-1ED32340F77A}" destId="{9C775AE3-E086-45DE-A2EB-08A06C261684}" srcOrd="0" destOrd="0" presId="urn:microsoft.com/office/officeart/2018/2/layout/IconVerticalSolidList"/>
    <dgm:cxn modelId="{63097A1A-8616-4EA2-85B8-CFE9BE5C073D}" srcId="{3A762806-707A-464F-990B-2DF753C1015D}" destId="{6E5AF069-7DE1-4ED5-AEDD-B0692F46DCCC}" srcOrd="1" destOrd="0" parTransId="{D265318B-6892-4071-B11F-D53A73A0963F}" sibTransId="{18E64DD2-D628-403C-BE28-EE02D38DCA08}"/>
    <dgm:cxn modelId="{0A58BD21-C491-4B0C-AD72-7C718BC944F1}" type="presOf" srcId="{7E403A68-0EFA-43B9-BA0C-92C88C6A1DEA}" destId="{165B5730-0F98-469B-A1C4-BFECC4F733CE}" srcOrd="0" destOrd="0" presId="urn:microsoft.com/office/officeart/2018/2/layout/IconVerticalSolidList"/>
    <dgm:cxn modelId="{C1790736-9697-45A1-AC28-6D1C5D253181}" srcId="{3A762806-707A-464F-990B-2DF753C1015D}" destId="{FC0AD623-657C-4659-9B0B-1ED32340F77A}" srcOrd="0" destOrd="0" parTransId="{BD607E1C-69F0-4706-B2B0-2C87FF94DBDD}" sibTransId="{B743F204-FE4C-45E7-8093-1F4392CBCD01}"/>
    <dgm:cxn modelId="{9977C175-FF50-4E8A-AD72-BA5346B8C3ED}" srcId="{3A762806-707A-464F-990B-2DF753C1015D}" destId="{E7F5C147-E9A7-449E-B6DE-B134264561F0}" srcOrd="2" destOrd="0" parTransId="{97D3B214-F68B-44EF-9DFA-04E762596578}" sibTransId="{CD3E74B8-DB82-4B50-A59F-74A406AA112A}"/>
    <dgm:cxn modelId="{F2F44D78-F6DD-458B-911E-C68A2A6979F2}" srcId="{3A762806-707A-464F-990B-2DF753C1015D}" destId="{7E403A68-0EFA-43B9-BA0C-92C88C6A1DEA}" srcOrd="3" destOrd="0" parTransId="{A3758509-1CB8-4EC9-AE48-FEC601FCFF6E}" sibTransId="{E73F0277-8F2B-4917-B196-E56972FBF6C6}"/>
    <dgm:cxn modelId="{D51E7898-242D-45D0-8E02-C474C27EEE03}" type="presOf" srcId="{E7F5C147-E9A7-449E-B6DE-B134264561F0}" destId="{5BD9A8ED-231E-4FF0-A413-05607A906436}" srcOrd="0" destOrd="0" presId="urn:microsoft.com/office/officeart/2018/2/layout/IconVerticalSolidList"/>
    <dgm:cxn modelId="{9373A7B5-E219-43D7-BA38-0B281EB511ED}" type="presOf" srcId="{6E5AF069-7DE1-4ED5-AEDD-B0692F46DCCC}" destId="{F0B2B69D-5EC0-48E4-BD17-74A7BCF6C1A6}" srcOrd="0" destOrd="0" presId="urn:microsoft.com/office/officeart/2018/2/layout/IconVerticalSolidList"/>
    <dgm:cxn modelId="{BFAF07CD-C2AB-4E2B-AFDE-226791622981}" type="presOf" srcId="{3A762806-707A-464F-990B-2DF753C1015D}" destId="{BAFDE0FE-A289-4E6D-971F-7D55F540185A}" srcOrd="0" destOrd="0" presId="urn:microsoft.com/office/officeart/2018/2/layout/IconVerticalSolidList"/>
    <dgm:cxn modelId="{CD568F7D-1AFA-4820-998B-7F0AC64DA862}" type="presParOf" srcId="{BAFDE0FE-A289-4E6D-971F-7D55F540185A}" destId="{C466F361-CAF0-4F77-9191-40364A926F85}" srcOrd="0" destOrd="0" presId="urn:microsoft.com/office/officeart/2018/2/layout/IconVerticalSolidList"/>
    <dgm:cxn modelId="{0B12F61E-A5EF-40F1-8897-D579589D2452}" type="presParOf" srcId="{C466F361-CAF0-4F77-9191-40364A926F85}" destId="{69B1B830-6D68-43CE-820D-0691F9CC650B}" srcOrd="0" destOrd="0" presId="urn:microsoft.com/office/officeart/2018/2/layout/IconVerticalSolidList"/>
    <dgm:cxn modelId="{86DB370D-BFF7-460C-9F48-09AD71382BB5}" type="presParOf" srcId="{C466F361-CAF0-4F77-9191-40364A926F85}" destId="{3DF6F29D-ED64-41F8-801C-C3ECF315EC04}" srcOrd="1" destOrd="0" presId="urn:microsoft.com/office/officeart/2018/2/layout/IconVerticalSolidList"/>
    <dgm:cxn modelId="{F2CBA50F-1A06-4233-B036-C8C68E7E3042}" type="presParOf" srcId="{C466F361-CAF0-4F77-9191-40364A926F85}" destId="{196AD2A0-6791-4040-8100-EC0CA10E08F7}" srcOrd="2" destOrd="0" presId="urn:microsoft.com/office/officeart/2018/2/layout/IconVerticalSolidList"/>
    <dgm:cxn modelId="{C75DFFBF-429A-4438-91F0-FE8175326882}" type="presParOf" srcId="{C466F361-CAF0-4F77-9191-40364A926F85}" destId="{9C775AE3-E086-45DE-A2EB-08A06C261684}" srcOrd="3" destOrd="0" presId="urn:microsoft.com/office/officeart/2018/2/layout/IconVerticalSolidList"/>
    <dgm:cxn modelId="{1A49C09D-1590-4334-8598-9F452A7FC915}" type="presParOf" srcId="{BAFDE0FE-A289-4E6D-971F-7D55F540185A}" destId="{C6FC5179-EF4A-4B72-83D2-D82CBDADCC26}" srcOrd="1" destOrd="0" presId="urn:microsoft.com/office/officeart/2018/2/layout/IconVerticalSolidList"/>
    <dgm:cxn modelId="{C16DFD37-912F-4830-8FDF-BC6B6C64BD4F}" type="presParOf" srcId="{BAFDE0FE-A289-4E6D-971F-7D55F540185A}" destId="{F47A6D52-E848-43C7-82B7-DB2403CF475E}" srcOrd="2" destOrd="0" presId="urn:microsoft.com/office/officeart/2018/2/layout/IconVerticalSolidList"/>
    <dgm:cxn modelId="{6536C96B-F7C1-4D43-B1FE-1B6E88AD55B5}" type="presParOf" srcId="{F47A6D52-E848-43C7-82B7-DB2403CF475E}" destId="{53B2D964-C1BF-433C-ABC1-0526E8F20671}" srcOrd="0" destOrd="0" presId="urn:microsoft.com/office/officeart/2018/2/layout/IconVerticalSolidList"/>
    <dgm:cxn modelId="{589D7C3E-2343-41D5-847D-58B3B59FE08E}" type="presParOf" srcId="{F47A6D52-E848-43C7-82B7-DB2403CF475E}" destId="{DFB2BF82-2F94-41D7-A6FF-BFEA3D2BEC69}" srcOrd="1" destOrd="0" presId="urn:microsoft.com/office/officeart/2018/2/layout/IconVerticalSolidList"/>
    <dgm:cxn modelId="{27753041-F713-4F31-8A73-CD7C663A7748}" type="presParOf" srcId="{F47A6D52-E848-43C7-82B7-DB2403CF475E}" destId="{5CB21712-6A10-48D7-A121-850BF094D7D0}" srcOrd="2" destOrd="0" presId="urn:microsoft.com/office/officeart/2018/2/layout/IconVerticalSolidList"/>
    <dgm:cxn modelId="{F095DBDB-55F4-4DFE-899F-333446C90FD8}" type="presParOf" srcId="{F47A6D52-E848-43C7-82B7-DB2403CF475E}" destId="{F0B2B69D-5EC0-48E4-BD17-74A7BCF6C1A6}" srcOrd="3" destOrd="0" presId="urn:microsoft.com/office/officeart/2018/2/layout/IconVerticalSolidList"/>
    <dgm:cxn modelId="{B2268132-1F13-47EF-BA7A-08DF96843D27}" type="presParOf" srcId="{BAFDE0FE-A289-4E6D-971F-7D55F540185A}" destId="{94647FF7-DBB3-4A09-A9EB-9B108C523918}" srcOrd="3" destOrd="0" presId="urn:microsoft.com/office/officeart/2018/2/layout/IconVerticalSolidList"/>
    <dgm:cxn modelId="{FA0891BA-B534-4B8A-B413-117D93C42C53}" type="presParOf" srcId="{BAFDE0FE-A289-4E6D-971F-7D55F540185A}" destId="{BAA8FEFA-AB46-4FDB-B4BC-4C9DCA43DF5C}" srcOrd="4" destOrd="0" presId="urn:microsoft.com/office/officeart/2018/2/layout/IconVerticalSolidList"/>
    <dgm:cxn modelId="{B9DA6690-8CF3-4F8E-A614-FBBB27570E3C}" type="presParOf" srcId="{BAA8FEFA-AB46-4FDB-B4BC-4C9DCA43DF5C}" destId="{09574412-0884-41AE-8F60-C1C7D1CB7E49}" srcOrd="0" destOrd="0" presId="urn:microsoft.com/office/officeart/2018/2/layout/IconVerticalSolidList"/>
    <dgm:cxn modelId="{05D934EC-4A6B-4000-B56D-471A1658961D}" type="presParOf" srcId="{BAA8FEFA-AB46-4FDB-B4BC-4C9DCA43DF5C}" destId="{65C7935F-21E1-43AA-AC0E-120D437C40E9}" srcOrd="1" destOrd="0" presId="urn:microsoft.com/office/officeart/2018/2/layout/IconVerticalSolidList"/>
    <dgm:cxn modelId="{FA37BC20-5BB9-4A27-82FF-7DF4089D2C6D}" type="presParOf" srcId="{BAA8FEFA-AB46-4FDB-B4BC-4C9DCA43DF5C}" destId="{2262BA55-D9CC-4964-86AB-A1FDE5C01135}" srcOrd="2" destOrd="0" presId="urn:microsoft.com/office/officeart/2018/2/layout/IconVerticalSolidList"/>
    <dgm:cxn modelId="{018AC4F5-135C-4092-93F9-A19CFFCDEF49}" type="presParOf" srcId="{BAA8FEFA-AB46-4FDB-B4BC-4C9DCA43DF5C}" destId="{5BD9A8ED-231E-4FF0-A413-05607A906436}" srcOrd="3" destOrd="0" presId="urn:microsoft.com/office/officeart/2018/2/layout/IconVerticalSolidList"/>
    <dgm:cxn modelId="{B8B09505-1DEC-41EF-B61C-8739453E6CCD}" type="presParOf" srcId="{BAFDE0FE-A289-4E6D-971F-7D55F540185A}" destId="{8A20AAAB-587E-4047-8266-348C6BC25FB9}" srcOrd="5" destOrd="0" presId="urn:microsoft.com/office/officeart/2018/2/layout/IconVerticalSolidList"/>
    <dgm:cxn modelId="{346E22F4-8F2D-4EC5-A049-53236B13D02A}" type="presParOf" srcId="{BAFDE0FE-A289-4E6D-971F-7D55F540185A}" destId="{3ED073A6-E463-48D7-A397-1611F4389F3E}" srcOrd="6" destOrd="0" presId="urn:microsoft.com/office/officeart/2018/2/layout/IconVerticalSolidList"/>
    <dgm:cxn modelId="{C2A30806-8EC8-4B84-BBD3-E54B63C4D948}" type="presParOf" srcId="{3ED073A6-E463-48D7-A397-1611F4389F3E}" destId="{7795E16A-25AF-46C3-BFE3-7C0A42F9D818}" srcOrd="0" destOrd="0" presId="urn:microsoft.com/office/officeart/2018/2/layout/IconVerticalSolidList"/>
    <dgm:cxn modelId="{5268EC26-F5D6-4CB2-9D77-2BE80597813B}" type="presParOf" srcId="{3ED073A6-E463-48D7-A397-1611F4389F3E}" destId="{0A78EA4D-D011-49BF-BA39-304568DE85BD}" srcOrd="1" destOrd="0" presId="urn:microsoft.com/office/officeart/2018/2/layout/IconVerticalSolidList"/>
    <dgm:cxn modelId="{E08F9B73-CE33-495A-AD37-606843FAACC6}" type="presParOf" srcId="{3ED073A6-E463-48D7-A397-1611F4389F3E}" destId="{3AB627F4-5DEE-4175-874E-AC9A2D91DBF4}" srcOrd="2" destOrd="0" presId="urn:microsoft.com/office/officeart/2018/2/layout/IconVerticalSolidList"/>
    <dgm:cxn modelId="{694ECE85-5681-421D-A342-A0D9BA8AED46}" type="presParOf" srcId="{3ED073A6-E463-48D7-A397-1611F4389F3E}" destId="{165B5730-0F98-469B-A1C4-BFECC4F733C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B1B830-6D68-43CE-820D-0691F9CC650B}">
      <dsp:nvSpPr>
        <dsp:cNvPr id="0" name=""/>
        <dsp:cNvSpPr/>
      </dsp:nvSpPr>
      <dsp:spPr>
        <a:xfrm>
          <a:off x="0" y="2190"/>
          <a:ext cx="6151562" cy="110999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DF6F29D-ED64-41F8-801C-C3ECF315EC04}">
      <dsp:nvSpPr>
        <dsp:cNvPr id="0" name=""/>
        <dsp:cNvSpPr/>
      </dsp:nvSpPr>
      <dsp:spPr>
        <a:xfrm>
          <a:off x="335773" y="251938"/>
          <a:ext cx="610496" cy="6104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9C775AE3-E086-45DE-A2EB-08A06C261684}">
      <dsp:nvSpPr>
        <dsp:cNvPr id="0" name=""/>
        <dsp:cNvSpPr/>
      </dsp:nvSpPr>
      <dsp:spPr>
        <a:xfrm>
          <a:off x="1282042" y="2190"/>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en-US" sz="1600" kern="1200"/>
            <a:t>Read entire section on your first time through (even if you don’t understand words). After first reading, you can go back and read sections you didn’t understand.</a:t>
          </a:r>
        </a:p>
      </dsp:txBody>
      <dsp:txXfrm>
        <a:off x="1282042" y="2190"/>
        <a:ext cx="4869520" cy="1109993"/>
      </dsp:txXfrm>
    </dsp:sp>
    <dsp:sp modelId="{53B2D964-C1BF-433C-ABC1-0526E8F20671}">
      <dsp:nvSpPr>
        <dsp:cNvPr id="0" name=""/>
        <dsp:cNvSpPr/>
      </dsp:nvSpPr>
      <dsp:spPr>
        <a:xfrm>
          <a:off x="0" y="1389682"/>
          <a:ext cx="6151562" cy="110999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FB2BF82-2F94-41D7-A6FF-BFEA3D2BEC69}">
      <dsp:nvSpPr>
        <dsp:cNvPr id="0" name=""/>
        <dsp:cNvSpPr/>
      </dsp:nvSpPr>
      <dsp:spPr>
        <a:xfrm>
          <a:off x="335773" y="1639430"/>
          <a:ext cx="610496" cy="6104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0B2B69D-5EC0-48E4-BD17-74A7BCF6C1A6}">
      <dsp:nvSpPr>
        <dsp:cNvPr id="0" name=""/>
        <dsp:cNvSpPr/>
      </dsp:nvSpPr>
      <dsp:spPr>
        <a:xfrm>
          <a:off x="1282042" y="1389682"/>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en-US" sz="1600" kern="1200"/>
            <a:t>If you use your finger to guide you, be sure to keep your finger ahead of your eyes.</a:t>
          </a:r>
        </a:p>
      </dsp:txBody>
      <dsp:txXfrm>
        <a:off x="1282042" y="1389682"/>
        <a:ext cx="4869520" cy="1109993"/>
      </dsp:txXfrm>
    </dsp:sp>
    <dsp:sp modelId="{09574412-0884-41AE-8F60-C1C7D1CB7E49}">
      <dsp:nvSpPr>
        <dsp:cNvPr id="0" name=""/>
        <dsp:cNvSpPr/>
      </dsp:nvSpPr>
      <dsp:spPr>
        <a:xfrm>
          <a:off x="0" y="2777174"/>
          <a:ext cx="6151562" cy="110999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5C7935F-21E1-43AA-AC0E-120D437C40E9}">
      <dsp:nvSpPr>
        <dsp:cNvPr id="0" name=""/>
        <dsp:cNvSpPr/>
      </dsp:nvSpPr>
      <dsp:spPr>
        <a:xfrm>
          <a:off x="335773" y="3026922"/>
          <a:ext cx="610496" cy="6104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5BD9A8ED-231E-4FF0-A413-05607A906436}">
      <dsp:nvSpPr>
        <dsp:cNvPr id="0" name=""/>
        <dsp:cNvSpPr/>
      </dsp:nvSpPr>
      <dsp:spPr>
        <a:xfrm>
          <a:off x="1282042" y="2777174"/>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en-US" sz="1600" kern="1200"/>
            <a:t>Read the text in small chunks: try to read phrases or sentences rather than single words in isolation.</a:t>
          </a:r>
        </a:p>
      </dsp:txBody>
      <dsp:txXfrm>
        <a:off x="1282042" y="2777174"/>
        <a:ext cx="4869520" cy="1109993"/>
      </dsp:txXfrm>
    </dsp:sp>
    <dsp:sp modelId="{7795E16A-25AF-46C3-BFE3-7C0A42F9D818}">
      <dsp:nvSpPr>
        <dsp:cNvPr id="0" name=""/>
        <dsp:cNvSpPr/>
      </dsp:nvSpPr>
      <dsp:spPr>
        <a:xfrm>
          <a:off x="0" y="4164666"/>
          <a:ext cx="6151562" cy="110999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A78EA4D-D011-49BF-BA39-304568DE85BD}">
      <dsp:nvSpPr>
        <dsp:cNvPr id="0" name=""/>
        <dsp:cNvSpPr/>
      </dsp:nvSpPr>
      <dsp:spPr>
        <a:xfrm>
          <a:off x="335773" y="4414414"/>
          <a:ext cx="610496" cy="61049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165B5730-0F98-469B-A1C4-BFECC4F733CE}">
      <dsp:nvSpPr>
        <dsp:cNvPr id="0" name=""/>
        <dsp:cNvSpPr/>
      </dsp:nvSpPr>
      <dsp:spPr>
        <a:xfrm>
          <a:off x="1282042" y="4164666"/>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en-US" sz="1600" kern="1200"/>
            <a:t>Read, read, read! Always keep reading – in class and at home. </a:t>
          </a:r>
        </a:p>
      </dsp:txBody>
      <dsp:txXfrm>
        <a:off x="1282042" y="4164666"/>
        <a:ext cx="4869520" cy="110999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1/31/2019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993789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Types of tests</a:t>
            </a:r>
          </a:p>
        </p:txBody>
      </p:sp>
      <p:sp>
        <p:nvSpPr>
          <p:cNvPr id="4" name="Slide Number Placeholder 3"/>
          <p:cNvSpPr>
            <a:spLocks noGrp="1"/>
          </p:cNvSpPr>
          <p:nvPr>
            <p:ph type="sldNum" sz="quarter" idx="10"/>
          </p:nvPr>
        </p:nvSpPr>
        <p:spPr/>
        <p:txBody>
          <a:bodyPr/>
          <a:lstStyle/>
          <a:p>
            <a:fld id="{E0746DE6-3336-457D-A091-FA20AC1C536E}" type="slidenum">
              <a:rPr lang="en-US" smtClean="0"/>
              <a:t>6</a:t>
            </a:fld>
            <a:endParaRPr lang="en-US"/>
          </a:p>
        </p:txBody>
      </p:sp>
    </p:spTree>
    <p:extLst>
      <p:ext uri="{BB962C8B-B14F-4D97-AF65-F5344CB8AC3E}">
        <p14:creationId xmlns:p14="http://schemas.microsoft.com/office/powerpoint/2010/main" val="267873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Lighting</a:t>
            </a:r>
          </a:p>
        </p:txBody>
      </p:sp>
      <p:sp>
        <p:nvSpPr>
          <p:cNvPr id="4" name="Slide Number Placeholder 3"/>
          <p:cNvSpPr>
            <a:spLocks noGrp="1"/>
          </p:cNvSpPr>
          <p:nvPr>
            <p:ph type="sldNum" sz="quarter" idx="10"/>
          </p:nvPr>
        </p:nvSpPr>
        <p:spPr/>
        <p:txBody>
          <a:bodyPr/>
          <a:lstStyle/>
          <a:p>
            <a:fld id="{E0746DE6-3336-457D-A091-FA20AC1C536E}" type="slidenum">
              <a:rPr lang="en-US" smtClean="0"/>
              <a:t>8</a:t>
            </a:fld>
            <a:endParaRPr lang="en-US"/>
          </a:p>
        </p:txBody>
      </p:sp>
    </p:spTree>
    <p:extLst>
      <p:ext uri="{BB962C8B-B14F-4D97-AF65-F5344CB8AC3E}">
        <p14:creationId xmlns:p14="http://schemas.microsoft.com/office/powerpoint/2010/main" val="80601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52695823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813564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2125801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1946809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19576151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1/31/2019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2008465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690006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04476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812714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1/31/2019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795084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1/31/2019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716925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1/31/2019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extLst>
      <p:ext uri="{BB962C8B-B14F-4D97-AF65-F5344CB8AC3E}">
        <p14:creationId xmlns:p14="http://schemas.microsoft.com/office/powerpoint/2010/main" val="84969525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mmons.wikimedia.org/wiki/File:Ackerman_farmer.jpg" TargetMode="External"/><Relationship Id="rId2" Type="http://schemas.openxmlformats.org/officeDocument/2006/relationships/image" Target="../media/image1.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ublicdomainpictures.net/view-image.php?image=23401&amp;picture=detective-ace-at-your-service-maam" TargetMode="External"/><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mendotarailmuseum.tripod.com/sitebuildercontent/sitebuilderpictures/amtrakschedule.jpg"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022335" y="484631"/>
            <a:ext cx="3701579" cy="5429848"/>
          </a:xfrm>
          <a:noFill/>
          <a:ln>
            <a:noFill/>
          </a:ln>
        </p:spPr>
        <p:txBody>
          <a:bodyPr>
            <a:normAutofit/>
          </a:bodyPr>
          <a:lstStyle/>
          <a:p>
            <a:pPr algn="l"/>
            <a:r>
              <a:rPr lang="en-US" sz="2800">
                <a:solidFill>
                  <a:schemeClr val="tx1"/>
                </a:solidFill>
              </a:rPr>
              <a:t>Reading</a:t>
            </a:r>
          </a:p>
        </p:txBody>
      </p:sp>
      <p:pic>
        <p:nvPicPr>
          <p:cNvPr id="4" name="Picture 3" descr="Farmer in rocking-chair reading The Progressive Farmer. &quot;Farmer reading his farm paper&quot; By George W. Ackerman, Coryell County, Texas, September 1931"/>
          <p:cNvPicPr>
            <a:picLocks noChangeAspect="1"/>
          </p:cNvPicPr>
          <p:nvPr/>
        </p:nvPicPr>
        <p:blipFill rotWithShape="1">
          <a:blip r:embed="rId2">
            <a:extLst>
              <a:ext uri="{28A0092B-C50C-407E-A947-70E740481C1C}">
                <a14:useLocalDpi xmlns:a14="http://schemas.microsoft.com/office/drawing/2010/main" val="0"/>
              </a:ext>
            </a:extLst>
          </a:blip>
          <a:srcRect l="17292"/>
          <a:stretch/>
        </p:blipFill>
        <p:spPr>
          <a:xfrm>
            <a:off x="-1" y="-1"/>
            <a:ext cx="7537704" cy="6858000"/>
          </a:xfrm>
          <a:prstGeom prst="rect">
            <a:avLst/>
          </a:prstGeom>
        </p:spPr>
      </p:pic>
      <p:sp>
        <p:nvSpPr>
          <p:cNvPr id="3" name="Content Placeholder 2"/>
          <p:cNvSpPr>
            <a:spLocks noGrp="1"/>
          </p:cNvSpPr>
          <p:nvPr>
            <p:ph type="subTitle" idx="1"/>
          </p:nvPr>
        </p:nvSpPr>
        <p:spPr>
          <a:xfrm>
            <a:off x="1918280" y="5452814"/>
            <a:ext cx="3701142" cy="461665"/>
          </a:xfrm>
          <a:solidFill>
            <a:schemeClr val="bg1">
              <a:alpha val="75000"/>
            </a:schemeClr>
          </a:solidFill>
          <a:ln w="25400" cap="sq">
            <a:solidFill>
              <a:schemeClr val="tx1"/>
            </a:solidFill>
            <a:miter lim="800000"/>
          </a:ln>
        </p:spPr>
        <p:txBody>
          <a:bodyPr anchor="ctr">
            <a:normAutofit/>
          </a:bodyPr>
          <a:lstStyle/>
          <a:p>
            <a:r>
              <a:rPr lang="en-US" sz="1800">
                <a:solidFill>
                  <a:schemeClr val="tx1"/>
                </a:solidFill>
              </a:rPr>
              <a:t>Strategies for Reading</a:t>
            </a:r>
          </a:p>
        </p:txBody>
      </p:sp>
      <p:sp>
        <p:nvSpPr>
          <p:cNvPr id="5" name="Footer PlaceHolder 3"/>
          <p:cNvSpPr>
            <a:spLocks noGrp="1"/>
          </p:cNvSpPr>
          <p:nvPr>
            <p:ph type="ftr" sz="quarter" idx="11"/>
          </p:nvPr>
        </p:nvSpPr>
        <p:spPr>
          <a:xfrm>
            <a:off x="870604" y="6215035"/>
            <a:ext cx="6049960" cy="313300"/>
          </a:xfrm>
        </p:spPr>
        <p:txBody>
          <a:bodyPr>
            <a:normAutofit/>
          </a:bodyPr>
          <a:lstStyle/>
          <a:p>
            <a:pPr>
              <a:spcAft>
                <a:spcPts val="600"/>
              </a:spcAft>
            </a:pPr>
            <a:r>
              <a:rPr lang="en-US">
                <a:solidFill>
                  <a:srgbClr val="FFFFFF"/>
                </a:solidFill>
                <a:hlinkClick r:id="rId3"/>
              </a:rPr>
              <a:t>Photo</a:t>
            </a:r>
            <a:r>
              <a:rPr lang="en-US">
                <a:solidFill>
                  <a:srgbClr val="FFFFFF"/>
                </a:solidFill>
              </a:rPr>
              <a:t> by George W. Ackerman / Public domain</a:t>
            </a:r>
          </a:p>
        </p:txBody>
      </p:sp>
    </p:spTree>
    <p:extLst>
      <p:ext uri="{BB962C8B-B14F-4D97-AF65-F5344CB8AC3E}">
        <p14:creationId xmlns:p14="http://schemas.microsoft.com/office/powerpoint/2010/main" val="351209858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1188720"/>
          </a:xfrm>
        </p:spPr>
        <p:txBody>
          <a:bodyPr>
            <a:normAutofit/>
          </a:bodyPr>
          <a:lstStyle/>
          <a:p>
            <a:r>
              <a:rPr lang="en-US"/>
              <a:t>The reader as a detective</a:t>
            </a:r>
          </a:p>
        </p:txBody>
      </p:sp>
      <p:sp>
        <p:nvSpPr>
          <p:cNvPr id="3" name="Content Placeholder 2"/>
          <p:cNvSpPr>
            <a:spLocks noGrp="1"/>
          </p:cNvSpPr>
          <p:nvPr>
            <p:ph type="body" idx="1"/>
          </p:nvPr>
        </p:nvSpPr>
        <p:spPr>
          <a:xfrm>
            <a:off x="1813302" y="2278252"/>
            <a:ext cx="5236720" cy="3461776"/>
          </a:xfrm>
        </p:spPr>
        <p:txBody>
          <a:bodyPr>
            <a:noAutofit/>
          </a:bodyPr>
          <a:lstStyle/>
          <a:p>
            <a:r>
              <a:rPr lang="en-US" dirty="0"/>
              <a:t>A good reader is a detective!</a:t>
            </a:r>
          </a:p>
          <a:p>
            <a:pPr lvl="1"/>
            <a:r>
              <a:rPr lang="en-US" sz="1800" dirty="0"/>
              <a:t>You must find the solution to the problem/mystery</a:t>
            </a:r>
          </a:p>
          <a:p>
            <a:pPr lvl="2"/>
            <a:r>
              <a:rPr lang="en-US" sz="1800" dirty="0"/>
              <a:t>With each chapter, you ask yourself</a:t>
            </a:r>
          </a:p>
          <a:p>
            <a:pPr lvl="3"/>
            <a:r>
              <a:rPr lang="en-US" sz="1800" dirty="0"/>
              <a:t>Who, what, when, where, why, and how</a:t>
            </a:r>
          </a:p>
          <a:p>
            <a:pPr lvl="1"/>
            <a:r>
              <a:rPr lang="en-US" sz="1800" dirty="0"/>
              <a:t>Look for clues</a:t>
            </a:r>
          </a:p>
          <a:p>
            <a:pPr lvl="2"/>
            <a:r>
              <a:rPr lang="en-US" sz="1800" dirty="0"/>
              <a:t>Look at titles or subtitles</a:t>
            </a:r>
          </a:p>
          <a:p>
            <a:pPr lvl="1"/>
            <a:r>
              <a:rPr lang="en-US" sz="1800" dirty="0"/>
              <a:t>Ask intelligent questions BEFORE starting to read</a:t>
            </a:r>
          </a:p>
          <a:p>
            <a:pPr lvl="1"/>
            <a:r>
              <a:rPr lang="en-US" sz="1800" dirty="0"/>
              <a:t>Look at the author. Who is the author? What other books as she/he written?</a:t>
            </a:r>
          </a:p>
        </p:txBody>
      </p:sp>
      <p:pic>
        <p:nvPicPr>
          <p:cNvPr id="5" name="Picture 4" descr="A drawing of a person&#10;&#10;Description automatically generated">
            <a:extLst>
              <a:ext uri="{FF2B5EF4-FFF2-40B4-BE49-F238E27FC236}">
                <a16:creationId xmlns:a16="http://schemas.microsoft.com/office/drawing/2014/main" id="{A34D2942-FD2B-4265-BA74-B3DAFB1438CE}"/>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659220" y="2278251"/>
            <a:ext cx="4146098" cy="4353421"/>
          </a:xfrm>
          <a:prstGeom prst="rect">
            <a:avLst/>
          </a:prstGeom>
          <a:ln w="31750" cap="sq">
            <a:solidFill>
              <a:srgbClr val="FFFFFF"/>
            </a:solidFill>
            <a:miter lim="800000"/>
          </a:ln>
        </p:spPr>
      </p:pic>
    </p:spTree>
    <p:extLst>
      <p:ext uri="{BB962C8B-B14F-4D97-AF65-F5344CB8AC3E}">
        <p14:creationId xmlns:p14="http://schemas.microsoft.com/office/powerpoint/2010/main" val="3839210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0B3035-41FD-47A7-975E-F2A364319470}"/>
              </a:ext>
            </a:extLst>
          </p:cNvPr>
          <p:cNvSpPr>
            <a:spLocks noGrp="1"/>
          </p:cNvSpPr>
          <p:nvPr>
            <p:ph type="title"/>
          </p:nvPr>
        </p:nvSpPr>
        <p:spPr>
          <a:xfrm>
            <a:off x="965198" y="2474895"/>
            <a:ext cx="6212764" cy="1908215"/>
          </a:xfrm>
          <a:noFill/>
          <a:ln>
            <a:solidFill>
              <a:schemeClr val="tx1"/>
            </a:solidFill>
          </a:ln>
        </p:spPr>
        <p:txBody>
          <a:bodyPr vert="horz" wrap="square" lIns="274320" tIns="182880" rIns="274320" bIns="182880" rtlCol="0" anchor="ctr" anchorCtr="1">
            <a:normAutofit/>
          </a:bodyPr>
          <a:lstStyle/>
          <a:p>
            <a:r>
              <a:rPr lang="en-US" sz="4000">
                <a:solidFill>
                  <a:schemeClr val="tx1"/>
                </a:solidFill>
              </a:rPr>
              <a:t>Annotating a reading text</a:t>
            </a:r>
          </a:p>
        </p:txBody>
      </p:sp>
      <p:sp>
        <p:nvSpPr>
          <p:cNvPr id="10" name="Rectangle 9">
            <a:extLst>
              <a:ext uri="{FF2B5EF4-FFF2-40B4-BE49-F238E27FC236}">
                <a16:creationId xmlns:a16="http://schemas.microsoft.com/office/drawing/2014/main" id="{157A82F3-F6C4-4325-8C9C-7DF1AD06B2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2" y="0"/>
            <a:ext cx="4062128"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D34140B4-CF5F-4720-8209-BC42E5B23D08}"/>
              </a:ext>
            </a:extLst>
          </p:cNvPr>
          <p:cNvSpPr>
            <a:spLocks noGrp="1"/>
          </p:cNvSpPr>
          <p:nvPr>
            <p:ph type="body" idx="1"/>
          </p:nvPr>
        </p:nvSpPr>
        <p:spPr>
          <a:xfrm>
            <a:off x="8533732" y="2173266"/>
            <a:ext cx="3254408" cy="2511468"/>
          </a:xfrm>
        </p:spPr>
        <p:txBody>
          <a:bodyPr vert="horz" lIns="91440" tIns="45720" rIns="91440" bIns="45720" rtlCol="0" anchor="ctr">
            <a:normAutofit/>
          </a:bodyPr>
          <a:lstStyle/>
          <a:p>
            <a:pPr algn="ctr"/>
            <a:r>
              <a:rPr lang="en-US" sz="2400" dirty="0">
                <a:solidFill>
                  <a:schemeClr val="tx2">
                    <a:lumMod val="90000"/>
                  </a:schemeClr>
                </a:solidFill>
              </a:rPr>
              <a:t>You have been given a paragraph. Practice how to annotate your reading as a group. </a:t>
            </a:r>
          </a:p>
        </p:txBody>
      </p:sp>
    </p:spTree>
    <p:extLst>
      <p:ext uri="{BB962C8B-B14F-4D97-AF65-F5344CB8AC3E}">
        <p14:creationId xmlns:p14="http://schemas.microsoft.com/office/powerpoint/2010/main" val="4206658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729E213-4319-4F5E-ADF0-D7FFBEA07F00}"/>
              </a:ext>
            </a:extLst>
          </p:cNvPr>
          <p:cNvPicPr>
            <a:picLocks noChangeAspect="1"/>
          </p:cNvPicPr>
          <p:nvPr/>
        </p:nvPicPr>
        <p:blipFill rotWithShape="1">
          <a:blip r:embed="rId2"/>
          <a:srcRect t="34006" b="1891"/>
          <a:stretch/>
        </p:blipFill>
        <p:spPr>
          <a:xfrm>
            <a:off x="20" y="10"/>
            <a:ext cx="12191980" cy="6857990"/>
          </a:xfrm>
          <a:prstGeom prst="rect">
            <a:avLst/>
          </a:prstGeom>
        </p:spPr>
      </p:pic>
    </p:spTree>
    <p:extLst>
      <p:ext uri="{BB962C8B-B14F-4D97-AF65-F5344CB8AC3E}">
        <p14:creationId xmlns:p14="http://schemas.microsoft.com/office/powerpoint/2010/main" val="4117626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6E5034-D7F8-4CEE-A96E-4C18DC0763F9}"/>
              </a:ext>
            </a:extLst>
          </p:cNvPr>
          <p:cNvSpPr>
            <a:spLocks noGrp="1"/>
          </p:cNvSpPr>
          <p:nvPr>
            <p:ph type="title"/>
          </p:nvPr>
        </p:nvSpPr>
        <p:spPr>
          <a:xfrm>
            <a:off x="5498590" y="988741"/>
            <a:ext cx="5888754" cy="4880518"/>
          </a:xfrm>
          <a:noFill/>
          <a:ln>
            <a:noFill/>
          </a:ln>
        </p:spPr>
        <p:txBody>
          <a:bodyPr vert="horz" wrap="square" lIns="274320" tIns="182880" rIns="274320" bIns="182880" rtlCol="0" anchor="ctr" anchorCtr="1">
            <a:normAutofit/>
          </a:bodyPr>
          <a:lstStyle/>
          <a:p>
            <a:pPr algn="l"/>
            <a:r>
              <a:rPr lang="en-US" sz="4800">
                <a:solidFill>
                  <a:schemeClr val="tx1"/>
                </a:solidFill>
              </a:rPr>
              <a:t>Four stations</a:t>
            </a:r>
          </a:p>
        </p:txBody>
      </p:sp>
      <p:sp>
        <p:nvSpPr>
          <p:cNvPr id="10" name="Rectangle 9">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15C8FEA6-A6BB-4450-B414-DF93CDF8AD66}"/>
              </a:ext>
            </a:extLst>
          </p:cNvPr>
          <p:cNvSpPr>
            <a:spLocks noGrp="1"/>
          </p:cNvSpPr>
          <p:nvPr>
            <p:ph type="body" idx="1"/>
          </p:nvPr>
        </p:nvSpPr>
        <p:spPr>
          <a:xfrm>
            <a:off x="1867700" y="2007220"/>
            <a:ext cx="2357553" cy="2843560"/>
          </a:xfrm>
        </p:spPr>
        <p:txBody>
          <a:bodyPr vert="horz" lIns="91440" tIns="45720" rIns="91440" bIns="45720" rtlCol="0" anchor="ctr">
            <a:normAutofit/>
          </a:bodyPr>
          <a:lstStyle/>
          <a:p>
            <a:pPr algn="r">
              <a:lnSpc>
                <a:spcPct val="90000"/>
              </a:lnSpc>
            </a:pPr>
            <a:r>
              <a:rPr lang="en-US">
                <a:solidFill>
                  <a:srgbClr val="FFFFFF"/>
                </a:solidFill>
              </a:rPr>
              <a:t>You have been given a story.  It is not in the correct order. Like a detective, figure out the order of the story. Once you have the correct order, write a summary of the story. </a:t>
            </a:r>
          </a:p>
        </p:txBody>
      </p:sp>
    </p:spTree>
    <p:extLst>
      <p:ext uri="{BB962C8B-B14F-4D97-AF65-F5344CB8AC3E}">
        <p14:creationId xmlns:p14="http://schemas.microsoft.com/office/powerpoint/2010/main" val="1795293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1A735-B9D5-47A6-919B-7030506AD8FB}"/>
              </a:ext>
            </a:extLst>
          </p:cNvPr>
          <p:cNvSpPr>
            <a:spLocks noGrp="1"/>
          </p:cNvSpPr>
          <p:nvPr>
            <p:ph type="title"/>
          </p:nvPr>
        </p:nvSpPr>
        <p:spPr>
          <a:xfrm>
            <a:off x="965198" y="2474895"/>
            <a:ext cx="6212764" cy="1908215"/>
          </a:xfrm>
          <a:noFill/>
          <a:ln>
            <a:solidFill>
              <a:schemeClr val="tx1"/>
            </a:solidFill>
          </a:ln>
        </p:spPr>
        <p:txBody>
          <a:bodyPr vert="horz" wrap="square" lIns="274320" tIns="182880" rIns="274320" bIns="182880" rtlCol="0" anchor="ctr" anchorCtr="1">
            <a:normAutofit fontScale="90000"/>
          </a:bodyPr>
          <a:lstStyle/>
          <a:p>
            <a:r>
              <a:rPr lang="en-US" sz="4000" dirty="0">
                <a:solidFill>
                  <a:schemeClr val="tx1"/>
                </a:solidFill>
              </a:rPr>
              <a:t>Rewrite the Ending and </a:t>
            </a:r>
            <a:br>
              <a:rPr lang="en-US" sz="4000" dirty="0">
                <a:solidFill>
                  <a:schemeClr val="tx1"/>
                </a:solidFill>
              </a:rPr>
            </a:br>
            <a:r>
              <a:rPr lang="en-US" sz="4000" dirty="0">
                <a:solidFill>
                  <a:schemeClr val="tx1"/>
                </a:solidFill>
              </a:rPr>
              <a:t>change the moral of the story</a:t>
            </a:r>
          </a:p>
        </p:txBody>
      </p:sp>
      <p:sp>
        <p:nvSpPr>
          <p:cNvPr id="8" name="Rectangle 7">
            <a:extLst>
              <a:ext uri="{FF2B5EF4-FFF2-40B4-BE49-F238E27FC236}">
                <a16:creationId xmlns:a16="http://schemas.microsoft.com/office/drawing/2014/main" id="{157A82F3-F6C4-4325-8C9C-7DF1AD06B2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2" y="0"/>
            <a:ext cx="4062128"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C6A14632-F56C-463B-8622-5EAA556EABD2}"/>
              </a:ext>
            </a:extLst>
          </p:cNvPr>
          <p:cNvSpPr>
            <a:spLocks noGrp="1"/>
          </p:cNvSpPr>
          <p:nvPr>
            <p:ph type="body" idx="1"/>
          </p:nvPr>
        </p:nvSpPr>
        <p:spPr>
          <a:xfrm>
            <a:off x="8533732" y="2173266"/>
            <a:ext cx="3254408" cy="2511468"/>
          </a:xfrm>
        </p:spPr>
        <p:txBody>
          <a:bodyPr vert="horz" lIns="91440" tIns="45720" rIns="91440" bIns="45720" rtlCol="0" anchor="ctr">
            <a:normAutofit/>
          </a:bodyPr>
          <a:lstStyle/>
          <a:p>
            <a:pPr algn="ctr"/>
            <a:r>
              <a:rPr lang="en-US" sz="2400">
                <a:solidFill>
                  <a:schemeClr val="tx2">
                    <a:lumMod val="90000"/>
                  </a:schemeClr>
                </a:solidFill>
              </a:rPr>
              <a:t>Now you know your story.  As a group, write a different ending to the story. Read it to the class. </a:t>
            </a:r>
          </a:p>
        </p:txBody>
      </p:sp>
    </p:spTree>
    <p:extLst>
      <p:ext uri="{BB962C8B-B14F-4D97-AF65-F5344CB8AC3E}">
        <p14:creationId xmlns:p14="http://schemas.microsoft.com/office/powerpoint/2010/main" val="2498435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F97185-91F0-4950-9D12-98DD1F4FF551}"/>
              </a:ext>
            </a:extLst>
          </p:cNvPr>
          <p:cNvSpPr>
            <a:spLocks noGrp="1"/>
          </p:cNvSpPr>
          <p:nvPr>
            <p:ph type="title"/>
          </p:nvPr>
        </p:nvSpPr>
        <p:spPr>
          <a:xfrm>
            <a:off x="-1" y="0"/>
            <a:ext cx="11530739" cy="5408908"/>
          </a:xfrm>
        </p:spPr>
        <p:txBody>
          <a:bodyPr>
            <a:normAutofit fontScale="90000"/>
          </a:bodyPr>
          <a:lstStyle/>
          <a:p>
            <a:r>
              <a:rPr lang="en-US" dirty="0"/>
              <a:t>Text genre</a:t>
            </a:r>
            <a:br>
              <a:rPr lang="en-US" dirty="0"/>
            </a:br>
            <a:r>
              <a:rPr lang="en-US" dirty="0"/>
              <a:t>scan</a:t>
            </a:r>
            <a:br>
              <a:rPr lang="en-US" dirty="0"/>
            </a:br>
            <a:r>
              <a:rPr lang="en-US" dirty="0">
                <a:hlinkClick r:id="rId2"/>
              </a:rPr>
              <a:t>http://mendotarailmuseum.tripod.com/sitebuildercontent/sitebuilderpictures/amtrakschedule.jpg</a:t>
            </a:r>
            <a:br>
              <a:rPr lang="en-US" dirty="0"/>
            </a:br>
            <a:r>
              <a:rPr lang="en-US" dirty="0"/>
              <a:t>skim</a:t>
            </a:r>
            <a:br>
              <a:rPr lang="en-US" dirty="0"/>
            </a:br>
            <a:r>
              <a:rPr lang="en-US" dirty="0"/>
              <a:t>bring in travel brochures</a:t>
            </a:r>
            <a:br>
              <a:rPr lang="en-US" dirty="0"/>
            </a:br>
            <a:r>
              <a:rPr lang="en-US" dirty="0"/>
              <a:t>intensive</a:t>
            </a:r>
            <a:br>
              <a:rPr lang="en-US" dirty="0"/>
            </a:br>
            <a:r>
              <a:rPr lang="en-US" dirty="0"/>
              <a:t>https://www.bookkeeping-essentials.com/images/sample-is.png</a:t>
            </a:r>
            <a:br>
              <a:rPr lang="en-US" dirty="0"/>
            </a:br>
            <a:endParaRPr lang="en-US" dirty="0"/>
          </a:p>
        </p:txBody>
      </p:sp>
      <p:sp>
        <p:nvSpPr>
          <p:cNvPr id="5" name="Text Placeholder 4">
            <a:extLst>
              <a:ext uri="{FF2B5EF4-FFF2-40B4-BE49-F238E27FC236}">
                <a16:creationId xmlns:a16="http://schemas.microsoft.com/office/drawing/2014/main" id="{64F927BD-D70E-4122-944F-3484DFFDD01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26603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CE4EF-D5CC-4A78-9C98-BB4E97610E4C}"/>
              </a:ext>
            </a:extLst>
          </p:cNvPr>
          <p:cNvSpPr>
            <a:spLocks noGrp="1"/>
          </p:cNvSpPr>
          <p:nvPr>
            <p:ph type="title"/>
          </p:nvPr>
        </p:nvSpPr>
        <p:spPr/>
        <p:txBody>
          <a:bodyPr/>
          <a:lstStyle/>
          <a:p>
            <a:r>
              <a:rPr lang="en-US" dirty="0"/>
              <a:t>To print/bring in to supplement </a:t>
            </a:r>
            <a:r>
              <a:rPr lang="en-US" dirty="0" err="1"/>
              <a:t>lp</a:t>
            </a:r>
            <a:endParaRPr lang="en-US" dirty="0"/>
          </a:p>
        </p:txBody>
      </p:sp>
      <p:sp>
        <p:nvSpPr>
          <p:cNvPr id="3" name="Content Placeholder 2">
            <a:extLst>
              <a:ext uri="{FF2B5EF4-FFF2-40B4-BE49-F238E27FC236}">
                <a16:creationId xmlns:a16="http://schemas.microsoft.com/office/drawing/2014/main" id="{C520CC49-DBFE-4335-BDC1-923CF8A77452}"/>
              </a:ext>
            </a:extLst>
          </p:cNvPr>
          <p:cNvSpPr>
            <a:spLocks noGrp="1"/>
          </p:cNvSpPr>
          <p:nvPr>
            <p:ph idx="1"/>
          </p:nvPr>
        </p:nvSpPr>
        <p:spPr/>
        <p:txBody>
          <a:bodyPr/>
          <a:lstStyle/>
          <a:p>
            <a:r>
              <a:rPr lang="en-US" dirty="0"/>
              <a:t>Successful language learners article for annotation</a:t>
            </a:r>
          </a:p>
          <a:p>
            <a:r>
              <a:rPr lang="en-US" dirty="0"/>
              <a:t>Four stories (cut up and re-arrange)</a:t>
            </a:r>
          </a:p>
          <a:p>
            <a:endParaRPr lang="en-US" dirty="0"/>
          </a:p>
          <a:p>
            <a:endParaRPr lang="en-US" dirty="0"/>
          </a:p>
          <a:p>
            <a:endParaRPr lang="en-US" dirty="0"/>
          </a:p>
        </p:txBody>
      </p:sp>
    </p:spTree>
    <p:extLst>
      <p:ext uri="{BB962C8B-B14F-4D97-AF65-F5344CB8AC3E}">
        <p14:creationId xmlns:p14="http://schemas.microsoft.com/office/powerpoint/2010/main" val="2321506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BA5E4-374F-465A-AF03-0C08E517B706}"/>
              </a:ext>
            </a:extLst>
          </p:cNvPr>
          <p:cNvSpPr>
            <a:spLocks noGrp="1"/>
          </p:cNvSpPr>
          <p:nvPr>
            <p:ph type="title"/>
          </p:nvPr>
        </p:nvSpPr>
        <p:spPr>
          <a:xfrm>
            <a:off x="5498590" y="988741"/>
            <a:ext cx="5888754" cy="4880518"/>
          </a:xfrm>
          <a:noFill/>
          <a:ln>
            <a:noFill/>
          </a:ln>
        </p:spPr>
        <p:txBody>
          <a:bodyPr vert="horz" wrap="square" lIns="274320" tIns="182880" rIns="274320" bIns="182880" rtlCol="0" anchor="ctr" anchorCtr="1">
            <a:normAutofit/>
          </a:bodyPr>
          <a:lstStyle/>
          <a:p>
            <a:pPr algn="l"/>
            <a:r>
              <a:rPr lang="en-US" sz="4800">
                <a:solidFill>
                  <a:schemeClr val="tx1"/>
                </a:solidFill>
              </a:rPr>
              <a:t>WHAT do we read?</a:t>
            </a:r>
          </a:p>
        </p:txBody>
      </p:sp>
      <p:sp>
        <p:nvSpPr>
          <p:cNvPr id="7" name="Rectangle 6">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21722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0" name="Rectangle 19">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49518" y="1059838"/>
            <a:ext cx="3632052" cy="4738324"/>
          </a:xfrm>
          <a:prstGeom prst="ellipse">
            <a:avLst/>
          </a:prstGeom>
          <a:noFill/>
          <a:ln>
            <a:noFill/>
          </a:ln>
        </p:spPr>
        <p:txBody>
          <a:bodyPr>
            <a:normAutofit/>
          </a:bodyPr>
          <a:lstStyle/>
          <a:p>
            <a:r>
              <a:rPr lang="en-US" sz="3600">
                <a:solidFill>
                  <a:schemeClr val="bg1"/>
                </a:solidFill>
              </a:rPr>
              <a:t>What do we read?</a:t>
            </a:r>
          </a:p>
        </p:txBody>
      </p:sp>
      <p:sp>
        <p:nvSpPr>
          <p:cNvPr id="3" name="Content Placeholder 2"/>
          <p:cNvSpPr>
            <a:spLocks noGrp="1"/>
          </p:cNvSpPr>
          <p:nvPr>
            <p:ph type="body" idx="1"/>
          </p:nvPr>
        </p:nvSpPr>
        <p:spPr>
          <a:xfrm>
            <a:off x="6679109" y="1059838"/>
            <a:ext cx="4665397" cy="4738323"/>
          </a:xfrm>
        </p:spPr>
        <p:txBody>
          <a:bodyPr anchor="ctr">
            <a:normAutofit/>
          </a:bodyPr>
          <a:lstStyle/>
          <a:p>
            <a:r>
              <a:rPr lang="en-US"/>
              <a:t>Newspaper</a:t>
            </a:r>
          </a:p>
          <a:p>
            <a:r>
              <a:rPr lang="en-US"/>
              <a:t>Magazine</a:t>
            </a:r>
          </a:p>
          <a:p>
            <a:r>
              <a:rPr lang="en-US"/>
              <a:t>Books</a:t>
            </a:r>
          </a:p>
          <a:p>
            <a:r>
              <a:rPr lang="en-US"/>
              <a:t>Mail</a:t>
            </a:r>
          </a:p>
          <a:p>
            <a:r>
              <a:rPr lang="en-US"/>
              <a:t>Bills</a:t>
            </a:r>
          </a:p>
          <a:p>
            <a:r>
              <a:rPr lang="en-US"/>
              <a:t>Dr. notes</a:t>
            </a:r>
          </a:p>
          <a:p>
            <a:r>
              <a:rPr lang="en-US"/>
              <a:t>Texts</a:t>
            </a:r>
          </a:p>
          <a:p>
            <a:r>
              <a:rPr lang="en-US"/>
              <a:t>Email</a:t>
            </a:r>
          </a:p>
          <a:p>
            <a:r>
              <a:rPr lang="en-US"/>
              <a:t>Signs</a:t>
            </a:r>
          </a:p>
          <a:p>
            <a:r>
              <a:rPr lang="en-US"/>
              <a:t>directions</a:t>
            </a:r>
          </a:p>
        </p:txBody>
      </p:sp>
    </p:spTree>
    <p:extLst>
      <p:ext uri="{BB962C8B-B14F-4D97-AF65-F5344CB8AC3E}">
        <p14:creationId xmlns:p14="http://schemas.microsoft.com/office/powerpoint/2010/main" val="941146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F76B8-D2EF-41B9-BB03-1F4B0D968B72}"/>
              </a:ext>
            </a:extLst>
          </p:cNvPr>
          <p:cNvSpPr>
            <a:spLocks noGrp="1"/>
          </p:cNvSpPr>
          <p:nvPr>
            <p:ph type="title"/>
          </p:nvPr>
        </p:nvSpPr>
        <p:spPr/>
        <p:txBody>
          <a:bodyPr>
            <a:normAutofit fontScale="90000"/>
          </a:bodyPr>
          <a:lstStyle/>
          <a:p>
            <a:r>
              <a:rPr lang="en-US" dirty="0"/>
              <a:t>HOW DO WE Read? </a:t>
            </a:r>
            <a:br>
              <a:rPr lang="en-US" dirty="0"/>
            </a:br>
            <a:r>
              <a:rPr lang="en-US" dirty="0"/>
              <a:t>There are four types of reading skills</a:t>
            </a:r>
          </a:p>
        </p:txBody>
      </p:sp>
      <p:sp>
        <p:nvSpPr>
          <p:cNvPr id="3" name="Content Placeholder 2">
            <a:extLst>
              <a:ext uri="{FF2B5EF4-FFF2-40B4-BE49-F238E27FC236}">
                <a16:creationId xmlns:a16="http://schemas.microsoft.com/office/drawing/2014/main" id="{E02D0F1D-5AC5-4AC3-B593-FFE8F3DF6206}"/>
              </a:ext>
            </a:extLst>
          </p:cNvPr>
          <p:cNvSpPr>
            <a:spLocks noGrp="1"/>
          </p:cNvSpPr>
          <p:nvPr>
            <p:ph sz="half" idx="1"/>
          </p:nvPr>
        </p:nvSpPr>
        <p:spPr/>
        <p:txBody>
          <a:bodyPr/>
          <a:lstStyle/>
          <a:p>
            <a:r>
              <a:rPr lang="en-US" sz="4000" dirty="0"/>
              <a:t>Skimming</a:t>
            </a:r>
          </a:p>
          <a:p>
            <a:r>
              <a:rPr lang="en-US" sz="4000" dirty="0"/>
              <a:t>Scanning	</a:t>
            </a:r>
          </a:p>
          <a:p>
            <a:r>
              <a:rPr lang="en-US" sz="4000" dirty="0"/>
              <a:t>Intensive Reading </a:t>
            </a:r>
          </a:p>
          <a:p>
            <a:r>
              <a:rPr lang="en-US" sz="4000" dirty="0"/>
              <a:t>Extensive Reading</a:t>
            </a:r>
          </a:p>
          <a:p>
            <a:endParaRPr lang="en-US" dirty="0"/>
          </a:p>
        </p:txBody>
      </p:sp>
      <p:sp>
        <p:nvSpPr>
          <p:cNvPr id="4" name="Content Placeholder 3">
            <a:extLst>
              <a:ext uri="{FF2B5EF4-FFF2-40B4-BE49-F238E27FC236}">
                <a16:creationId xmlns:a16="http://schemas.microsoft.com/office/drawing/2014/main" id="{7B0DD46F-1098-443B-AA7D-645E4877C89F}"/>
              </a:ext>
            </a:extLst>
          </p:cNvPr>
          <p:cNvSpPr>
            <a:spLocks noGrp="1"/>
          </p:cNvSpPr>
          <p:nvPr>
            <p:ph sz="half" idx="2"/>
          </p:nvPr>
        </p:nvSpPr>
        <p:spPr/>
        <p:txBody>
          <a:bodyPr/>
          <a:lstStyle/>
          <a:p>
            <a:endParaRPr lang="en-US" dirty="0"/>
          </a:p>
        </p:txBody>
      </p:sp>
    </p:spTree>
    <p:extLst>
      <p:ext uri="{BB962C8B-B14F-4D97-AF65-F5344CB8AC3E}">
        <p14:creationId xmlns:p14="http://schemas.microsoft.com/office/powerpoint/2010/main" val="945023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EE70035-2E4E-4F9F-A4A6-77B0B9FBD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lumMod val="75000"/>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bg2">
                  <a:lumMod val="60000"/>
                  <a:lumOff val="40000"/>
                </a:schemeClr>
              </a:solidFill>
            </a:endParaRPr>
          </a:p>
        </p:txBody>
      </p:sp>
      <p:sp>
        <p:nvSpPr>
          <p:cNvPr id="18" name="Rectangle 13">
            <a:extLst>
              <a:ext uri="{FF2B5EF4-FFF2-40B4-BE49-F238E27FC236}">
                <a16:creationId xmlns:a16="http://schemas.microsoft.com/office/drawing/2014/main" id="{48FDCBF5-07B8-49C5-BD1E-0DD5E1DB29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1075334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A592524-56BD-4A0C-B826-CC69450A2DCC}"/>
              </a:ext>
            </a:extLst>
          </p:cNvPr>
          <p:cNvSpPr>
            <a:spLocks noGrp="1"/>
          </p:cNvSpPr>
          <p:nvPr>
            <p:ph type="title"/>
          </p:nvPr>
        </p:nvSpPr>
        <p:spPr>
          <a:xfrm>
            <a:off x="6735899" y="1059838"/>
            <a:ext cx="4812634" cy="4738324"/>
          </a:xfrm>
          <a:noFill/>
          <a:ln>
            <a:noFill/>
          </a:ln>
        </p:spPr>
        <p:txBody>
          <a:bodyPr>
            <a:normAutofit/>
          </a:bodyPr>
          <a:lstStyle/>
          <a:p>
            <a:r>
              <a:rPr lang="en-US" sz="4800">
                <a:solidFill>
                  <a:schemeClr val="bg1">
                    <a:lumMod val="85000"/>
                    <a:lumOff val="15000"/>
                  </a:schemeClr>
                </a:solidFill>
              </a:rPr>
              <a:t>skimming</a:t>
            </a:r>
          </a:p>
        </p:txBody>
      </p:sp>
      <p:sp useBgFill="1">
        <p:nvSpPr>
          <p:cNvPr id="19" name="Rectangle 15">
            <a:extLst>
              <a:ext uri="{FF2B5EF4-FFF2-40B4-BE49-F238E27FC236}">
                <a16:creationId xmlns:a16="http://schemas.microsoft.com/office/drawing/2014/main" id="{4EFB64A5-5FD5-4748-BC76-137C0DEB6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D57EE9DA-BF84-49D4-9BE3-A60C5BBA6F80}"/>
              </a:ext>
            </a:extLst>
          </p:cNvPr>
          <p:cNvSpPr>
            <a:spLocks noGrp="1"/>
          </p:cNvSpPr>
          <p:nvPr>
            <p:ph idx="1"/>
          </p:nvPr>
        </p:nvSpPr>
        <p:spPr>
          <a:xfrm>
            <a:off x="1921256" y="731520"/>
            <a:ext cx="3701710" cy="5394962"/>
          </a:xfrm>
        </p:spPr>
        <p:txBody>
          <a:bodyPr anchor="ctr">
            <a:normAutofit/>
          </a:bodyPr>
          <a:lstStyle/>
          <a:p>
            <a:r>
              <a:rPr lang="en-US">
                <a:solidFill>
                  <a:schemeClr val="tx1"/>
                </a:solidFill>
              </a:rPr>
              <a:t>Skimming is used to quickly gather the most important information or gist. This is done by running your eyes over the text, remembering important information. Use skimming to quickly get the main idea. </a:t>
            </a:r>
          </a:p>
          <a:p>
            <a:r>
              <a:rPr lang="en-US">
                <a:solidFill>
                  <a:schemeClr val="tx1"/>
                </a:solidFill>
              </a:rPr>
              <a:t>What do we skim</a:t>
            </a:r>
          </a:p>
          <a:p>
            <a:pPr lvl="1"/>
            <a:r>
              <a:rPr lang="en-US">
                <a:solidFill>
                  <a:schemeClr val="tx1"/>
                </a:solidFill>
              </a:rPr>
              <a:t>Newspapers</a:t>
            </a:r>
          </a:p>
          <a:p>
            <a:pPr lvl="1"/>
            <a:r>
              <a:rPr lang="en-US">
                <a:solidFill>
                  <a:schemeClr val="tx1"/>
                </a:solidFill>
              </a:rPr>
              <a:t>Magazines</a:t>
            </a:r>
          </a:p>
          <a:p>
            <a:pPr lvl="1"/>
            <a:r>
              <a:rPr lang="en-US">
                <a:solidFill>
                  <a:schemeClr val="tx1"/>
                </a:solidFill>
              </a:rPr>
              <a:t>Business and travel brochures</a:t>
            </a:r>
          </a:p>
        </p:txBody>
      </p:sp>
    </p:spTree>
    <p:extLst>
      <p:ext uri="{BB962C8B-B14F-4D97-AF65-F5344CB8AC3E}">
        <p14:creationId xmlns:p14="http://schemas.microsoft.com/office/powerpoint/2010/main" val="1750507173"/>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EE70035-2E4E-4F9F-A4A6-77B0B9FBD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lumMod val="75000"/>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bg2">
                  <a:lumMod val="60000"/>
                  <a:lumOff val="40000"/>
                </a:schemeClr>
              </a:solidFill>
            </a:endParaRPr>
          </a:p>
        </p:txBody>
      </p:sp>
      <p:sp>
        <p:nvSpPr>
          <p:cNvPr id="20" name="Rectangle 19">
            <a:extLst>
              <a:ext uri="{FF2B5EF4-FFF2-40B4-BE49-F238E27FC236}">
                <a16:creationId xmlns:a16="http://schemas.microsoft.com/office/drawing/2014/main" id="{48FDCBF5-07B8-49C5-BD1E-0DD5E1DB29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1075334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735899" y="1059838"/>
            <a:ext cx="4812634" cy="4738324"/>
          </a:xfrm>
          <a:prstGeom prst="ellipse">
            <a:avLst/>
          </a:prstGeom>
          <a:noFill/>
          <a:ln>
            <a:noFill/>
          </a:ln>
        </p:spPr>
        <p:txBody>
          <a:bodyPr>
            <a:normAutofit/>
          </a:bodyPr>
          <a:lstStyle/>
          <a:p>
            <a:r>
              <a:rPr lang="en-US" sz="4100">
                <a:solidFill>
                  <a:schemeClr val="bg1">
                    <a:lumMod val="85000"/>
                    <a:lumOff val="15000"/>
                  </a:schemeClr>
                </a:solidFill>
              </a:rPr>
              <a:t>Scanning</a:t>
            </a:r>
          </a:p>
        </p:txBody>
      </p:sp>
      <p:sp useBgFill="1">
        <p:nvSpPr>
          <p:cNvPr id="22" name="Rectangle 21">
            <a:extLst>
              <a:ext uri="{FF2B5EF4-FFF2-40B4-BE49-F238E27FC236}">
                <a16:creationId xmlns:a16="http://schemas.microsoft.com/office/drawing/2014/main" id="{4EFB64A5-5FD5-4748-BC76-137C0DEB6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921256" y="731520"/>
            <a:ext cx="3701710" cy="5394962"/>
          </a:xfrm>
        </p:spPr>
        <p:txBody>
          <a:bodyPr anchor="ctr">
            <a:normAutofit/>
          </a:bodyPr>
          <a:lstStyle/>
          <a:p>
            <a:r>
              <a:rPr lang="en-US">
                <a:solidFill>
                  <a:schemeClr val="tx1"/>
                </a:solidFill>
              </a:rPr>
              <a:t>Scanning is used to find a particular piece of information. This is done by running your eyes over the text looking for the specific piece of information you need. You scan the following:</a:t>
            </a:r>
          </a:p>
          <a:p>
            <a:pPr lvl="1"/>
            <a:r>
              <a:rPr lang="en-US">
                <a:solidFill>
                  <a:schemeClr val="tx1"/>
                </a:solidFill>
              </a:rPr>
              <a:t>Train/airplane schedule</a:t>
            </a:r>
          </a:p>
          <a:p>
            <a:pPr lvl="1"/>
            <a:r>
              <a:rPr lang="en-US">
                <a:solidFill>
                  <a:schemeClr val="tx1"/>
                </a:solidFill>
              </a:rPr>
              <a:t>Conference guide</a:t>
            </a:r>
          </a:p>
          <a:p>
            <a:pPr lvl="1"/>
            <a:r>
              <a:rPr lang="en-US">
                <a:solidFill>
                  <a:schemeClr val="tx1"/>
                </a:solidFill>
              </a:rPr>
              <a:t>TV listing </a:t>
            </a:r>
          </a:p>
        </p:txBody>
      </p:sp>
    </p:spTree>
    <p:extLst>
      <p:ext uri="{BB962C8B-B14F-4D97-AF65-F5344CB8AC3E}">
        <p14:creationId xmlns:p14="http://schemas.microsoft.com/office/powerpoint/2010/main" val="3111684025"/>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EE70035-2E4E-4F9F-A4A6-77B0B9FBD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lumMod val="75000"/>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bg2">
                  <a:lumMod val="60000"/>
                  <a:lumOff val="40000"/>
                </a:schemeClr>
              </a:solidFill>
            </a:endParaRPr>
          </a:p>
        </p:txBody>
      </p:sp>
      <p:sp>
        <p:nvSpPr>
          <p:cNvPr id="20" name="Rectangle 19">
            <a:extLst>
              <a:ext uri="{FF2B5EF4-FFF2-40B4-BE49-F238E27FC236}">
                <a16:creationId xmlns:a16="http://schemas.microsoft.com/office/drawing/2014/main" id="{48FDCBF5-07B8-49C5-BD1E-0DD5E1DB29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1075334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735899" y="1059838"/>
            <a:ext cx="4812634" cy="4738324"/>
          </a:xfrm>
          <a:noFill/>
          <a:ln>
            <a:noFill/>
          </a:ln>
        </p:spPr>
        <p:txBody>
          <a:bodyPr>
            <a:normAutofit/>
          </a:bodyPr>
          <a:lstStyle/>
          <a:p>
            <a:r>
              <a:rPr lang="en-US" sz="4800">
                <a:solidFill>
                  <a:schemeClr val="bg1">
                    <a:lumMod val="85000"/>
                    <a:lumOff val="15000"/>
                  </a:schemeClr>
                </a:solidFill>
              </a:rPr>
              <a:t>Intensive reading</a:t>
            </a:r>
          </a:p>
        </p:txBody>
      </p:sp>
      <p:sp useBgFill="1">
        <p:nvSpPr>
          <p:cNvPr id="22" name="Rectangle 21">
            <a:extLst>
              <a:ext uri="{FF2B5EF4-FFF2-40B4-BE49-F238E27FC236}">
                <a16:creationId xmlns:a16="http://schemas.microsoft.com/office/drawing/2014/main" id="{4EFB64A5-5FD5-4748-BC76-137C0DEB6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921256" y="731520"/>
            <a:ext cx="3701710" cy="5394962"/>
          </a:xfrm>
        </p:spPr>
        <p:txBody>
          <a:bodyPr anchor="ctr">
            <a:normAutofit/>
          </a:bodyPr>
          <a:lstStyle/>
          <a:p>
            <a:r>
              <a:rPr lang="en-US">
                <a:solidFill>
                  <a:schemeClr val="tx1"/>
                </a:solidFill>
              </a:rPr>
              <a:t>Intensive reading is used on shorter texts in order to get specific information. It is close accurate reading for detail. You need to know specifics. Examples are:</a:t>
            </a:r>
          </a:p>
          <a:p>
            <a:pPr lvl="1"/>
            <a:r>
              <a:rPr lang="en-US">
                <a:solidFill>
                  <a:schemeClr val="tx1"/>
                </a:solidFill>
              </a:rPr>
              <a:t>Insurance claim</a:t>
            </a:r>
          </a:p>
          <a:p>
            <a:pPr lvl="1"/>
            <a:r>
              <a:rPr lang="en-US">
                <a:solidFill>
                  <a:schemeClr val="tx1"/>
                </a:solidFill>
              </a:rPr>
              <a:t>A contract</a:t>
            </a:r>
          </a:p>
          <a:p>
            <a:pPr lvl="1"/>
            <a:r>
              <a:rPr lang="en-US">
                <a:solidFill>
                  <a:schemeClr val="tx1"/>
                </a:solidFill>
              </a:rPr>
              <a:t>A prescription</a:t>
            </a:r>
          </a:p>
          <a:p>
            <a:pPr lvl="1"/>
            <a:r>
              <a:rPr lang="en-US">
                <a:solidFill>
                  <a:schemeClr val="tx1"/>
                </a:solidFill>
              </a:rPr>
              <a:t>A doctor’s note</a:t>
            </a:r>
          </a:p>
        </p:txBody>
      </p:sp>
    </p:spTree>
    <p:extLst>
      <p:ext uri="{BB962C8B-B14F-4D97-AF65-F5344CB8AC3E}">
        <p14:creationId xmlns:p14="http://schemas.microsoft.com/office/powerpoint/2010/main" val="69999511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EE70035-2E4E-4F9F-A4A6-77B0B9FBD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lumMod val="75000"/>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bg2">
                  <a:lumMod val="60000"/>
                  <a:lumOff val="40000"/>
                </a:schemeClr>
              </a:solidFill>
            </a:endParaRPr>
          </a:p>
        </p:txBody>
      </p:sp>
      <p:sp>
        <p:nvSpPr>
          <p:cNvPr id="20" name="Rectangle 19">
            <a:extLst>
              <a:ext uri="{FF2B5EF4-FFF2-40B4-BE49-F238E27FC236}">
                <a16:creationId xmlns:a16="http://schemas.microsoft.com/office/drawing/2014/main" id="{48FDCBF5-07B8-49C5-BD1E-0DD5E1DB29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1075334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735899" y="1059838"/>
            <a:ext cx="4812634" cy="4738324"/>
          </a:xfrm>
          <a:prstGeom prst="ellipse">
            <a:avLst/>
          </a:prstGeom>
          <a:noFill/>
          <a:ln>
            <a:noFill/>
          </a:ln>
        </p:spPr>
        <p:txBody>
          <a:bodyPr>
            <a:normAutofit/>
          </a:bodyPr>
          <a:lstStyle/>
          <a:p>
            <a:r>
              <a:rPr lang="en-US" sz="4400">
                <a:solidFill>
                  <a:schemeClr val="bg1">
                    <a:lumMod val="85000"/>
                    <a:lumOff val="15000"/>
                  </a:schemeClr>
                </a:solidFill>
              </a:rPr>
              <a:t>Extensive reading</a:t>
            </a:r>
          </a:p>
        </p:txBody>
      </p:sp>
      <p:sp useBgFill="1">
        <p:nvSpPr>
          <p:cNvPr id="22" name="Rectangle 21">
            <a:extLst>
              <a:ext uri="{FF2B5EF4-FFF2-40B4-BE49-F238E27FC236}">
                <a16:creationId xmlns:a16="http://schemas.microsoft.com/office/drawing/2014/main" id="{4EFB64A5-5FD5-4748-BC76-137C0DEB6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921256" y="731520"/>
            <a:ext cx="3701710" cy="5394962"/>
          </a:xfrm>
        </p:spPr>
        <p:txBody>
          <a:bodyPr anchor="ctr">
            <a:normAutofit/>
          </a:bodyPr>
          <a:lstStyle/>
          <a:p>
            <a:r>
              <a:rPr lang="en-US">
                <a:solidFill>
                  <a:schemeClr val="tx1"/>
                </a:solidFill>
              </a:rPr>
              <a:t>Extensive reading is used to get general understanding of the subject. It includes reading longer texts for pleasure. Examples are:</a:t>
            </a:r>
          </a:p>
          <a:p>
            <a:pPr lvl="1"/>
            <a:r>
              <a:rPr lang="en-US">
                <a:solidFill>
                  <a:schemeClr val="tx1"/>
                </a:solidFill>
              </a:rPr>
              <a:t>A novel</a:t>
            </a:r>
          </a:p>
          <a:p>
            <a:pPr lvl="1"/>
            <a:r>
              <a:rPr lang="en-US">
                <a:solidFill>
                  <a:schemeClr val="tx1"/>
                </a:solidFill>
              </a:rPr>
              <a:t>A magazine</a:t>
            </a:r>
          </a:p>
          <a:p>
            <a:pPr lvl="1"/>
            <a:r>
              <a:rPr lang="en-US">
                <a:solidFill>
                  <a:schemeClr val="tx1"/>
                </a:solidFill>
              </a:rPr>
              <a:t>A biography</a:t>
            </a:r>
          </a:p>
        </p:txBody>
      </p:sp>
    </p:spTree>
    <p:extLst>
      <p:ext uri="{BB962C8B-B14F-4D97-AF65-F5344CB8AC3E}">
        <p14:creationId xmlns:p14="http://schemas.microsoft.com/office/powerpoint/2010/main" val="371559457"/>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US" sz="2600"/>
              <a:t>Good reading habits!</a:t>
            </a:r>
          </a:p>
        </p:txBody>
      </p:sp>
      <p:sp useBgFill="1">
        <p:nvSpPr>
          <p:cNvPr id="22" name="Rectangle 2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Content Placeholder 2">
            <a:extLst>
              <a:ext uri="{FF2B5EF4-FFF2-40B4-BE49-F238E27FC236}">
                <a16:creationId xmlns:a16="http://schemas.microsoft.com/office/drawing/2014/main" id="{48260768-752C-4E76-90B8-485925366232}"/>
              </a:ext>
            </a:extLst>
          </p:cNvPr>
          <p:cNvGraphicFramePr>
            <a:graphicFrameLocks noGrp="1"/>
          </p:cNvGraphicFramePr>
          <p:nvPr>
            <p:ph idx="1"/>
            <p:extLst>
              <p:ext uri="{D42A27DB-BD31-4B8C-83A1-F6EECF244321}">
                <p14:modId xmlns:p14="http://schemas.microsoft.com/office/powerpoint/2010/main" val="4026869365"/>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546082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504</Words>
  <Application>Microsoft Office PowerPoint</Application>
  <PresentationFormat>Widescreen</PresentationFormat>
  <Paragraphs>73</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Gill Sans MT</vt:lpstr>
      <vt:lpstr>Parcel</vt:lpstr>
      <vt:lpstr>Reading</vt:lpstr>
      <vt:lpstr>WHAT do we read?</vt:lpstr>
      <vt:lpstr>What do we read?</vt:lpstr>
      <vt:lpstr>HOW DO WE Read?  There are four types of reading skills</vt:lpstr>
      <vt:lpstr>skimming</vt:lpstr>
      <vt:lpstr>Scanning</vt:lpstr>
      <vt:lpstr>Intensive reading</vt:lpstr>
      <vt:lpstr>Extensive reading</vt:lpstr>
      <vt:lpstr>Good reading habits!</vt:lpstr>
      <vt:lpstr>The reader as a detective</vt:lpstr>
      <vt:lpstr>Annotating a reading text</vt:lpstr>
      <vt:lpstr>PowerPoint Presentation</vt:lpstr>
      <vt:lpstr>Four stations</vt:lpstr>
      <vt:lpstr>Rewrite the Ending and  change the moral of the story</vt:lpstr>
      <vt:lpstr>Text genre scan http://mendotarailmuseum.tripod.com/sitebuildercontent/sitebuilderpictures/amtrakschedule.jpg skim bring in travel brochures intensive https://www.bookkeeping-essentials.com/images/sample-is.png </vt:lpstr>
      <vt:lpstr>To print/bring in to supplement 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your outline to get started</dc:title>
  <dc:creator>Kimberly Lengyel</dc:creator>
  <cp:lastModifiedBy>Kimberly Lengyel</cp:lastModifiedBy>
  <cp:revision>5</cp:revision>
  <dcterms:created xsi:type="dcterms:W3CDTF">2019-01-31T19:00:40Z</dcterms:created>
  <dcterms:modified xsi:type="dcterms:W3CDTF">2019-01-31T21:38:52Z</dcterms:modified>
</cp:coreProperties>
</file>