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 id="2147483687" r:id="rId3"/>
    <p:sldMasterId id="214748370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1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1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2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3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4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4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4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4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65057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29463548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773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139816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45186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33794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42393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41917116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20927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934759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98840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91807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62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02311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1149402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8643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286887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77"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5"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527692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685800" y="2130480"/>
            <a:ext cx="7771680" cy="14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Lets Debate	</a:t>
            </a:r>
            <a:endParaRPr lang="en-US" sz="4400" b="0" strike="noStrike" spc="-1">
              <a:latin typeface="Arial"/>
            </a:endParaRPr>
          </a:p>
        </p:txBody>
      </p:sp>
      <p:sp>
        <p:nvSpPr>
          <p:cNvPr id="153" name="CustomShape 2"/>
          <p:cNvSpPr/>
          <p:nvPr/>
        </p:nvSpPr>
        <p:spPr>
          <a:xfrm>
            <a:off x="1371600" y="3886200"/>
            <a:ext cx="6400080" cy="17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641"/>
              </a:spcBef>
            </a:pPr>
            <a:r>
              <a:rPr lang="en-US" sz="3200" b="0" strike="noStrike" spc="-1">
                <a:solidFill>
                  <a:srgbClr val="000000"/>
                </a:solidFill>
                <a:latin typeface="Calibri"/>
              </a:rPr>
              <a:t>Agree to disagree in a professional manner!</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Lets Practice!</a:t>
            </a:r>
            <a:endParaRPr lang="en-US" sz="4400" b="0" strike="noStrike" spc="-1">
              <a:latin typeface="Arial"/>
            </a:endParaRPr>
          </a:p>
        </p:txBody>
      </p:sp>
      <p:sp>
        <p:nvSpPr>
          <p:cNvPr id="17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343080" indent="-342360">
              <a:lnSpc>
                <a:spcPct val="100000"/>
              </a:lnSpc>
              <a:spcBef>
                <a:spcPts val="641"/>
              </a:spcBef>
              <a:buClr>
                <a:srgbClr val="FF0000"/>
              </a:buClr>
              <a:buFont typeface="Arial"/>
              <a:buChar char="•"/>
            </a:pPr>
            <a:r>
              <a:rPr lang="en-US" sz="3200" b="0" strike="noStrike" spc="-1">
                <a:solidFill>
                  <a:srgbClr val="FF0000"/>
                </a:solidFill>
                <a:latin typeface="Calibri"/>
              </a:rPr>
              <a:t>You have two minutes to argue one side of each resolution. When you hear "SWITCH," you will have two minutes to argue the opposite side of the resolution. Then move on to the next one.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 Dogs are better than cats.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 It is better to be single than married.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 Women should stop working when they get married and have babies.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 Facebook improves our lives.</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Reacting Negatively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a) That may be true, but…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b) I understand what you are saying, but……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c) The problem with that is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d) Well, I don’t really 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e) I am afraid I disagree.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f) How could you have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g) What made you do that..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h) Why did you do that…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i) Oh no, that can’t be!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j) You shouldn’t have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k) I wish you hadn’t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l) I don’t understand why …</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 Paraphrasing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a) </a:t>
            </a:r>
            <a:r>
              <a:rPr lang="en-US" sz="3200" b="0" i="1" strike="noStrike" spc="-1">
                <a:solidFill>
                  <a:srgbClr val="000000"/>
                </a:solidFill>
                <a:latin typeface="Calibri"/>
              </a:rPr>
              <a:t>I think what you are saying is that </a:t>
            </a:r>
            <a:r>
              <a:rPr lang="en-US" sz="3200" b="0" strike="noStrike" spc="-1">
                <a:solidFill>
                  <a:srgbClr val="000000"/>
                </a:solidFill>
                <a:latin typeface="Calibri"/>
              </a:rPr>
              <a:t>you feel lonely.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b) </a:t>
            </a:r>
            <a:r>
              <a:rPr lang="en-US" sz="3200" b="0" i="1" strike="noStrike" spc="-1">
                <a:solidFill>
                  <a:srgbClr val="000000"/>
                </a:solidFill>
                <a:latin typeface="Calibri"/>
              </a:rPr>
              <a:t>If I understand you correctly,</a:t>
            </a:r>
            <a:r>
              <a:rPr lang="en-US" sz="3200" b="0" strike="noStrike" spc="-1">
                <a:solidFill>
                  <a:srgbClr val="000000"/>
                </a:solidFill>
                <a:latin typeface="Calibri"/>
              </a:rPr>
              <a:t> you are really happy here.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c) </a:t>
            </a:r>
            <a:r>
              <a:rPr lang="en-US" sz="3200" b="0" i="1" strike="noStrike" spc="-1">
                <a:solidFill>
                  <a:srgbClr val="000000"/>
                </a:solidFill>
                <a:latin typeface="Calibri"/>
              </a:rPr>
              <a:t>What you want to tell us is that</a:t>
            </a:r>
            <a:r>
              <a:rPr lang="en-US" sz="3200" b="0" strike="noStrike" spc="-1">
                <a:solidFill>
                  <a:srgbClr val="000000"/>
                </a:solidFill>
                <a:latin typeface="Calibri"/>
              </a:rPr>
              <a:t> you were disappointed.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d) </a:t>
            </a:r>
            <a:r>
              <a:rPr lang="en-US" sz="3200" b="0" i="1" strike="noStrike" spc="-1">
                <a:solidFill>
                  <a:srgbClr val="000000"/>
                </a:solidFill>
                <a:latin typeface="Calibri"/>
              </a:rPr>
              <a:t>What you mean is that</a:t>
            </a:r>
            <a:r>
              <a:rPr lang="en-US" sz="3200" b="0" strike="noStrike" spc="-1">
                <a:solidFill>
                  <a:srgbClr val="000000"/>
                </a:solidFill>
                <a:latin typeface="Calibri"/>
              </a:rPr>
              <a:t> you would like to meet some Americans.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e) </a:t>
            </a:r>
            <a:r>
              <a:rPr lang="en-US" sz="3200" b="0" i="1" strike="noStrike" spc="-1">
                <a:solidFill>
                  <a:srgbClr val="000000"/>
                </a:solidFill>
                <a:latin typeface="Calibri"/>
              </a:rPr>
              <a:t>What you are trying to say here is that </a:t>
            </a:r>
            <a:r>
              <a:rPr lang="en-US" sz="3200" b="0" strike="noStrike" spc="-1">
                <a:solidFill>
                  <a:srgbClr val="000000"/>
                </a:solidFill>
                <a:latin typeface="Calibri"/>
              </a:rPr>
              <a:t>you are homesick.</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f) </a:t>
            </a:r>
            <a:r>
              <a:rPr lang="en-US" sz="3200" b="0" i="1" strike="noStrike" spc="-1">
                <a:solidFill>
                  <a:srgbClr val="000000"/>
                </a:solidFill>
                <a:latin typeface="Calibri"/>
              </a:rPr>
              <a:t>What you are saying is that </a:t>
            </a:r>
            <a:r>
              <a:rPr lang="en-US" sz="3200" b="0" strike="noStrike" spc="-1">
                <a:solidFill>
                  <a:srgbClr val="000000"/>
                </a:solidFill>
                <a:latin typeface="Calibri"/>
              </a:rPr>
              <a:t>life here is overwhelming.</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g) </a:t>
            </a:r>
            <a:r>
              <a:rPr lang="en-US" sz="3200" b="0" i="1" strike="noStrike" spc="-1">
                <a:solidFill>
                  <a:srgbClr val="000000"/>
                </a:solidFill>
                <a:latin typeface="Calibri"/>
              </a:rPr>
              <a:t>In other words,</a:t>
            </a:r>
            <a:r>
              <a:rPr lang="en-US" sz="3200" b="0" strike="noStrike" spc="-1">
                <a:solidFill>
                  <a:srgbClr val="000000"/>
                </a:solidFill>
                <a:latin typeface="Calibri"/>
              </a:rPr>
              <a:t> you like what you see.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h) </a:t>
            </a:r>
            <a:r>
              <a:rPr lang="en-US" sz="3200" b="0" i="1" strike="noStrike" spc="-1">
                <a:solidFill>
                  <a:srgbClr val="000000"/>
                </a:solidFill>
                <a:latin typeface="Calibri"/>
              </a:rPr>
              <a:t>You mean </a:t>
            </a:r>
            <a:r>
              <a:rPr lang="en-US" sz="3200" b="0" strike="noStrike" spc="-1">
                <a:solidFill>
                  <a:srgbClr val="000000"/>
                </a:solidFill>
                <a:latin typeface="Calibri"/>
              </a:rPr>
              <a:t>you want to change your major.</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Possible Topics</a:t>
            </a:r>
            <a:endParaRPr lang="en-US" sz="4400" b="0" strike="noStrike" spc="-1">
              <a:latin typeface="Arial"/>
            </a:endParaRPr>
          </a:p>
        </p:txBody>
      </p:sp>
      <p:sp>
        <p:nvSpPr>
          <p:cNvPr id="18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School uniforms?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Should you be able to use your cell phone in class? Or should they be banned?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Cats or Dogs?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Female versus male? Who is more complicated?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Facebook- good or bad?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“Time is Money” do you agree?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Should we eat fast food?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Does everything happen for a reason?</a:t>
            </a: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Euphemisms</a:t>
            </a:r>
            <a:endParaRPr lang="en-US" sz="4400" b="0" strike="noStrike" spc="-1">
              <a:latin typeface="Arial"/>
            </a:endParaRPr>
          </a:p>
        </p:txBody>
      </p:sp>
      <p:sp>
        <p:nvSpPr>
          <p:cNvPr id="18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The term euphemism refers to polite, indirect expressions which replace words and phrases considered harsh and impolite or which suggest something unpleasant.</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 nice way to talk about bad things.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rPr>
              <a:t>What situation would you use these euphemisms?</a:t>
            </a:r>
            <a:endParaRPr lang="en-US" sz="4400" b="0" strike="noStrike" spc="-1">
              <a:latin typeface="Arial"/>
            </a:endParaRPr>
          </a:p>
        </p:txBody>
      </p:sp>
      <p:sp>
        <p:nvSpPr>
          <p:cNvPr id="18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He’s</a:t>
            </a:r>
            <a:r>
              <a:rPr lang="en-US" sz="3200" b="1" strike="noStrike" spc="-1">
                <a:solidFill>
                  <a:srgbClr val="000000"/>
                </a:solidFill>
                <a:latin typeface="Calibri"/>
              </a:rPr>
              <a:t> big boned.</a:t>
            </a:r>
            <a:r>
              <a:rPr lang="en-US" sz="3200" b="0" strike="noStrike" spc="-1">
                <a:solidFill>
                  <a:srgbClr val="000000"/>
                </a:solidFill>
                <a:latin typeface="Calibri"/>
              </a:rPr>
              <a:t>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She’s</a:t>
            </a:r>
            <a:r>
              <a:rPr lang="en-US" sz="3200" b="1" strike="noStrike" spc="-1">
                <a:solidFill>
                  <a:srgbClr val="000000"/>
                </a:solidFill>
                <a:latin typeface="Calibri"/>
              </a:rPr>
              <a:t> horizontally challenged.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Big-Boned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Chubby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Couch Potato</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Cuddly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Curvy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Fluffy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Full-Figured</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685800" y="2130480"/>
            <a:ext cx="7771680" cy="14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9600" b="0" strike="noStrike" spc="-1">
                <a:solidFill>
                  <a:srgbClr val="000000"/>
                </a:solidFill>
                <a:latin typeface="Calibri"/>
              </a:rPr>
              <a:t>FAT</a:t>
            </a:r>
            <a:endParaRPr lang="en-US" sz="9600" b="0" strike="noStrike" spc="-1">
              <a:latin typeface="Arial"/>
            </a:endParaRPr>
          </a:p>
        </p:txBody>
      </p:sp>
      <p:sp>
        <p:nvSpPr>
          <p:cNvPr id="186" name="CustomShape 2"/>
          <p:cNvSpPr/>
          <p:nvPr/>
        </p:nvSpPr>
        <p:spPr>
          <a:xfrm>
            <a:off x="1371600" y="3886200"/>
            <a:ext cx="6400080" cy="17517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rPr>
              <a:t>What situation would you use these euphemisms?</a:t>
            </a:r>
            <a:endParaRPr lang="en-US" sz="4400" b="0" strike="noStrike" spc="-1">
              <a:latin typeface="Arial"/>
            </a:endParaRPr>
          </a:p>
        </p:txBody>
      </p:sp>
      <p:sp>
        <p:nvSpPr>
          <p:cNvPr id="18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Mature</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Senior</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Golden Years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Experienced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Seasoned</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722160" y="4406760"/>
            <a:ext cx="7771680" cy="1361520"/>
          </a:xfrm>
          <a:prstGeom prst="rect">
            <a:avLst/>
          </a:prstGeom>
          <a:noFill/>
          <a:ln>
            <a:noFill/>
          </a:ln>
        </p:spPr>
        <p:style>
          <a:lnRef idx="0">
            <a:scrgbClr r="0" g="0" b="0"/>
          </a:lnRef>
          <a:fillRef idx="0">
            <a:scrgbClr r="0" g="0" b="0"/>
          </a:fillRef>
          <a:effectRef idx="0">
            <a:scrgbClr r="0" g="0" b="0"/>
          </a:effectRef>
          <a:fontRef idx="minor"/>
        </p:style>
      </p:sp>
      <p:sp>
        <p:nvSpPr>
          <p:cNvPr id="190" name="CustomShape 2"/>
          <p:cNvSpPr/>
          <p:nvPr/>
        </p:nvSpPr>
        <p:spPr>
          <a:xfrm>
            <a:off x="722160" y="2906640"/>
            <a:ext cx="77716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spcBef>
                <a:spcPts val="1760"/>
              </a:spcBef>
            </a:pPr>
            <a:r>
              <a:rPr lang="en-US" sz="8800" b="0" strike="noStrike" spc="-1">
                <a:solidFill>
                  <a:srgbClr val="000000"/>
                </a:solidFill>
                <a:latin typeface="Calibri"/>
              </a:rPr>
              <a:t>OLD</a:t>
            </a:r>
            <a:endParaRPr lang="en-US" sz="8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rPr>
              <a:t>What situation would you use these euphemisms?</a:t>
            </a:r>
            <a:endParaRPr lang="en-US" sz="4400" b="0" strike="noStrike" spc="-1">
              <a:latin typeface="Arial"/>
            </a:endParaRPr>
          </a:p>
        </p:txBody>
      </p:sp>
      <p:sp>
        <p:nvSpPr>
          <p:cNvPr id="19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100000"/>
              </a:lnSpc>
              <a:spcBef>
                <a:spcPts val="641"/>
              </a:spcBef>
            </a:pPr>
            <a:r>
              <a:rPr lang="en-US" sz="3200" b="0" strike="noStrike" spc="-1">
                <a:solidFill>
                  <a:srgbClr val="000000"/>
                </a:solidFill>
                <a:latin typeface="Calibri"/>
              </a:rPr>
              <a:t>Gone to be with the angels.</a:t>
            </a:r>
            <a:br/>
            <a:r>
              <a:rPr lang="en-US" sz="3200" b="0" strike="noStrike" spc="-1">
                <a:solidFill>
                  <a:srgbClr val="000000"/>
                </a:solidFill>
                <a:latin typeface="Calibri"/>
              </a:rPr>
              <a:t>She’s </a:t>
            </a:r>
            <a:r>
              <a:rPr lang="en-US" sz="3200" b="1" strike="noStrike" spc="-1">
                <a:solidFill>
                  <a:srgbClr val="000000"/>
                </a:solidFill>
                <a:latin typeface="Calibri"/>
              </a:rPr>
              <a:t>passed away</a:t>
            </a:r>
            <a:r>
              <a:rPr lang="en-US" sz="3200" b="0" strike="noStrike" spc="-1">
                <a:solidFill>
                  <a:srgbClr val="000000"/>
                </a:solidFill>
                <a:latin typeface="Calibri"/>
              </a:rPr>
              <a:t>.</a:t>
            </a:r>
            <a:br/>
            <a:r>
              <a:rPr lang="en-US" sz="3200" b="0" strike="noStrike" spc="-1">
                <a:solidFill>
                  <a:srgbClr val="000000"/>
                </a:solidFill>
                <a:latin typeface="Calibri"/>
              </a:rPr>
              <a:t>She’s </a:t>
            </a:r>
            <a:r>
              <a:rPr lang="en-US" sz="3200" b="1" strike="noStrike" spc="-1">
                <a:solidFill>
                  <a:srgbClr val="000000"/>
                </a:solidFill>
                <a:latin typeface="Calibri"/>
              </a:rPr>
              <a:t>met her maker</a:t>
            </a:r>
            <a:r>
              <a:rPr lang="en-US" sz="3200" b="0" strike="noStrike" spc="-1">
                <a:solidFill>
                  <a:srgbClr val="000000"/>
                </a:solidFill>
                <a:latin typeface="Calibri"/>
              </a:rPr>
              <a:t>.</a:t>
            </a:r>
            <a:br/>
            <a:r>
              <a:rPr lang="en-US" sz="3200" b="0" strike="noStrike" spc="-1">
                <a:solidFill>
                  <a:srgbClr val="000000"/>
                </a:solidFill>
                <a:latin typeface="Calibri"/>
              </a:rPr>
              <a:t>We’ve </a:t>
            </a:r>
            <a:r>
              <a:rPr lang="en-US" sz="3200" b="1" strike="noStrike" spc="-1">
                <a:solidFill>
                  <a:srgbClr val="000000"/>
                </a:solidFill>
                <a:latin typeface="Calibri"/>
              </a:rPr>
              <a:t>lost her</a:t>
            </a:r>
            <a:r>
              <a:rPr lang="en-US" sz="3200" b="0" strike="noStrike" spc="-1">
                <a:solidFill>
                  <a:srgbClr val="000000"/>
                </a:solidFill>
                <a:latin typeface="Calibri"/>
              </a:rPr>
              <a:t>.</a:t>
            </a:r>
            <a:br/>
            <a:r>
              <a:rPr lang="en-US" sz="3200" b="0" strike="noStrike" spc="-1">
                <a:solidFill>
                  <a:srgbClr val="000000"/>
                </a:solidFill>
                <a:latin typeface="Calibri"/>
              </a:rPr>
              <a:t>She’s been </a:t>
            </a:r>
            <a:r>
              <a:rPr lang="en-US" sz="3200" b="1" strike="noStrike" spc="-1">
                <a:solidFill>
                  <a:srgbClr val="000000"/>
                </a:solidFill>
                <a:latin typeface="Calibri"/>
              </a:rPr>
              <a:t>put to sleep</a:t>
            </a:r>
            <a:r>
              <a:rPr lang="en-US" sz="3200" b="0" strike="noStrike" spc="-1">
                <a:solidFill>
                  <a:srgbClr val="000000"/>
                </a:solidFill>
                <a:latin typeface="Calibri"/>
              </a:rPr>
              <a:t>.</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Danced the last dance.</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Six feet under</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Final chapter</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Got her wings</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800" b="0" strike="noStrike" spc="-1">
                <a:solidFill>
                  <a:srgbClr val="000000"/>
                </a:solidFill>
                <a:latin typeface="Calibri"/>
              </a:rPr>
              <a:t>Format</a:t>
            </a:r>
            <a:endParaRPr lang="en-US" sz="4800" b="0" strike="noStrike" spc="-1">
              <a:latin typeface="Arial"/>
            </a:endParaRPr>
          </a:p>
        </p:txBody>
      </p:sp>
      <p:sp>
        <p:nvSpPr>
          <p:cNvPr id="155" name="CustomShape 2"/>
          <p:cNvSpPr/>
          <p:nvPr/>
        </p:nvSpPr>
        <p:spPr>
          <a:xfrm>
            <a:off x="457200" y="1535040"/>
            <a:ext cx="40395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spcBef>
                <a:spcPts val="879"/>
              </a:spcBef>
            </a:pPr>
            <a:r>
              <a:rPr lang="en-US" sz="4400" b="1" u="sng" strike="noStrike" spc="-1">
                <a:solidFill>
                  <a:srgbClr val="FF0000"/>
                </a:solidFill>
                <a:uFillTx/>
                <a:latin typeface="Calibri"/>
              </a:rPr>
              <a:t>Side A (pro)</a:t>
            </a:r>
            <a:endParaRPr lang="en-US" sz="4400" b="0" strike="noStrike" spc="-1">
              <a:latin typeface="Arial"/>
            </a:endParaRPr>
          </a:p>
        </p:txBody>
      </p:sp>
      <p:sp>
        <p:nvSpPr>
          <p:cNvPr id="156" name="CustomShape 3"/>
          <p:cNvSpPr/>
          <p:nvPr/>
        </p:nvSpPr>
        <p:spPr>
          <a:xfrm>
            <a:off x="457200" y="2174760"/>
            <a:ext cx="4039560" cy="395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Present your information. </a:t>
            </a:r>
            <a:endParaRPr lang="en-US" sz="2400" b="0" strike="noStrike" spc="-1">
              <a:latin typeface="Arial"/>
            </a:endParaRPr>
          </a:p>
          <a:p>
            <a:pPr>
              <a:lnSpc>
                <a:spcPct val="100000"/>
              </a:lnSpc>
              <a:spcBef>
                <a:spcPts val="479"/>
              </a:spcBef>
            </a:pPr>
            <a:r>
              <a:rPr lang="en-US" sz="2400" b="0" strike="noStrike" spc="-1">
                <a:solidFill>
                  <a:srgbClr val="000000"/>
                </a:solidFill>
                <a:latin typeface="Calibri"/>
              </a:rPr>
              <a:t>	</a:t>
            </a:r>
            <a:r>
              <a:rPr lang="en-US" sz="1800" b="0" strike="noStrike" spc="-1">
                <a:solidFill>
                  <a:srgbClr val="000000"/>
                </a:solidFill>
                <a:latin typeface="Calibri"/>
              </a:rPr>
              <a:t>3 minutes</a:t>
            </a:r>
            <a:endParaRPr lang="en-US" sz="1800" b="0" strike="noStrike" spc="-1">
              <a:latin typeface="Arial"/>
            </a:endParaRPr>
          </a:p>
          <a:p>
            <a:pPr>
              <a:lnSpc>
                <a:spcPct val="100000"/>
              </a:lnSpc>
              <a:spcBef>
                <a:spcPts val="479"/>
              </a:spcBef>
            </a:pPr>
            <a:r>
              <a:rPr lang="en-US" sz="1800" b="0" strike="noStrike" spc="-1">
                <a:solidFill>
                  <a:srgbClr val="000000"/>
                </a:solidFill>
                <a:latin typeface="Calibri"/>
              </a:rPr>
              <a:t>Take a 2 minute break </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Cross fire </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 5  minutes</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Summary – final comments</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2 minutes</a:t>
            </a:r>
            <a:endParaRPr lang="en-US" sz="1800" b="0" strike="noStrike" spc="-1">
              <a:latin typeface="Arial"/>
            </a:endParaRPr>
          </a:p>
        </p:txBody>
      </p:sp>
      <p:sp>
        <p:nvSpPr>
          <p:cNvPr id="157" name="CustomShape 4"/>
          <p:cNvSpPr/>
          <p:nvPr/>
        </p:nvSpPr>
        <p:spPr>
          <a:xfrm>
            <a:off x="4645080" y="1535040"/>
            <a:ext cx="404100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spcBef>
                <a:spcPts val="879"/>
              </a:spcBef>
            </a:pPr>
            <a:r>
              <a:rPr lang="en-US" sz="4400" b="1" u="sng" strike="noStrike" spc="-1">
                <a:solidFill>
                  <a:srgbClr val="FF0000"/>
                </a:solidFill>
                <a:uFillTx/>
                <a:latin typeface="Calibri"/>
              </a:rPr>
              <a:t>Side B (against)</a:t>
            </a:r>
            <a:endParaRPr lang="en-US" sz="4400" b="0" strike="noStrike" spc="-1">
              <a:latin typeface="Arial"/>
            </a:endParaRPr>
          </a:p>
        </p:txBody>
      </p:sp>
      <p:sp>
        <p:nvSpPr>
          <p:cNvPr id="158" name="CustomShape 5"/>
          <p:cNvSpPr/>
          <p:nvPr/>
        </p:nvSpPr>
        <p:spPr>
          <a:xfrm>
            <a:off x="4645080" y="2174040"/>
            <a:ext cx="4041000" cy="395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Present your information. </a:t>
            </a:r>
            <a:endParaRPr lang="en-US" sz="2400" b="0" strike="noStrike" spc="-1">
              <a:latin typeface="Arial"/>
            </a:endParaRPr>
          </a:p>
          <a:p>
            <a:pPr>
              <a:lnSpc>
                <a:spcPct val="100000"/>
              </a:lnSpc>
              <a:spcBef>
                <a:spcPts val="479"/>
              </a:spcBef>
            </a:pPr>
            <a:r>
              <a:rPr lang="en-US" sz="2400" b="0" strike="noStrike" spc="-1">
                <a:solidFill>
                  <a:srgbClr val="000000"/>
                </a:solidFill>
                <a:latin typeface="Calibri"/>
              </a:rPr>
              <a:t>	</a:t>
            </a:r>
            <a:r>
              <a:rPr lang="en-US" sz="1800" b="0" strike="noStrike" spc="-1">
                <a:solidFill>
                  <a:srgbClr val="000000"/>
                </a:solidFill>
                <a:latin typeface="Calibri"/>
              </a:rPr>
              <a:t>3 minutes</a:t>
            </a:r>
            <a:endParaRPr lang="en-US" sz="1800" b="0" strike="noStrike" spc="-1">
              <a:latin typeface="Arial"/>
            </a:endParaRPr>
          </a:p>
          <a:p>
            <a:pPr>
              <a:lnSpc>
                <a:spcPct val="100000"/>
              </a:lnSpc>
              <a:spcBef>
                <a:spcPts val="479"/>
              </a:spcBef>
            </a:pPr>
            <a:r>
              <a:rPr lang="en-US" sz="1800" b="0" strike="noStrike" spc="-1">
                <a:solidFill>
                  <a:srgbClr val="000000"/>
                </a:solidFill>
                <a:latin typeface="Calibri"/>
              </a:rPr>
              <a:t>Take a 2 minute break </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Cross fire </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 5  minutes</a:t>
            </a:r>
            <a:endParaRPr lang="en-US" sz="18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rPr>
              <a:t>Summary – final comments</a:t>
            </a:r>
            <a:endParaRPr lang="en-US" sz="2400" b="0" strike="noStrike" spc="-1">
              <a:latin typeface="Arial"/>
            </a:endParaRPr>
          </a:p>
          <a:p>
            <a:pPr marL="914400">
              <a:lnSpc>
                <a:spcPct val="100000"/>
              </a:lnSpc>
              <a:spcBef>
                <a:spcPts val="360"/>
              </a:spcBef>
            </a:pPr>
            <a:r>
              <a:rPr lang="en-US" sz="1800" b="0" strike="noStrike" spc="-1">
                <a:solidFill>
                  <a:srgbClr val="000000"/>
                </a:solidFill>
                <a:latin typeface="Calibri"/>
              </a:rPr>
              <a:t>2 minutes</a:t>
            </a:r>
            <a:endParaRPr lang="en-US" sz="1800" b="0" strike="noStrike" spc="-1">
              <a:latin typeface="Arial"/>
            </a:endParaRPr>
          </a:p>
          <a:p>
            <a:pPr marL="914400">
              <a:lnSpc>
                <a:spcPct val="100000"/>
              </a:lnSpc>
              <a:spcBef>
                <a:spcPts val="47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722160" y="4406760"/>
            <a:ext cx="7771680" cy="1361520"/>
          </a:xfrm>
          <a:prstGeom prst="rect">
            <a:avLst/>
          </a:prstGeom>
          <a:noFill/>
          <a:ln>
            <a:noFill/>
          </a:ln>
        </p:spPr>
        <p:style>
          <a:lnRef idx="0">
            <a:scrgbClr r="0" g="0" b="0"/>
          </a:lnRef>
          <a:fillRef idx="0">
            <a:scrgbClr r="0" g="0" b="0"/>
          </a:fillRef>
          <a:effectRef idx="0">
            <a:scrgbClr r="0" g="0" b="0"/>
          </a:effectRef>
          <a:fontRef idx="minor"/>
        </p:style>
      </p:sp>
      <p:sp>
        <p:nvSpPr>
          <p:cNvPr id="194" name="CustomShape 2"/>
          <p:cNvSpPr/>
          <p:nvPr/>
        </p:nvSpPr>
        <p:spPr>
          <a:xfrm>
            <a:off x="722160" y="2906640"/>
            <a:ext cx="77716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spcBef>
                <a:spcPts val="1919"/>
              </a:spcBef>
            </a:pPr>
            <a:r>
              <a:rPr lang="en-US" sz="9600" b="0" strike="noStrike" spc="-1">
                <a:solidFill>
                  <a:srgbClr val="000000"/>
                </a:solidFill>
                <a:latin typeface="Calibri"/>
              </a:rPr>
              <a:t>DEAD</a:t>
            </a:r>
            <a:endParaRPr lang="en-US" sz="9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rPr>
              <a:t>What situation would you use these euphemisms?</a:t>
            </a:r>
            <a:endParaRPr lang="en-US" sz="4400" b="0" strike="noStrike" spc="-1">
              <a:latin typeface="Arial"/>
            </a:endParaRPr>
          </a:p>
        </p:txBody>
      </p:sp>
      <p:sp>
        <p:nvSpPr>
          <p:cNvPr id="19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career change opportunity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career transition</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a:t>
            </a:r>
            <a:r>
              <a:rPr lang="en-US" sz="3200" b="1" strike="noStrike" spc="-1">
                <a:solidFill>
                  <a:srgbClr val="000000"/>
                </a:solidFill>
                <a:latin typeface="Calibri"/>
              </a:rPr>
              <a:t>early retirement opportunity</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Let you go</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In transition</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Between Jobs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Career Challenged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funemplyment</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722160" y="4406760"/>
            <a:ext cx="7771680" cy="1361520"/>
          </a:xfrm>
          <a:prstGeom prst="rect">
            <a:avLst/>
          </a:prstGeom>
          <a:noFill/>
          <a:ln>
            <a:noFill/>
          </a:ln>
        </p:spPr>
        <p:style>
          <a:lnRef idx="0">
            <a:scrgbClr r="0" g="0" b="0"/>
          </a:lnRef>
          <a:fillRef idx="0">
            <a:scrgbClr r="0" g="0" b="0"/>
          </a:fillRef>
          <a:effectRef idx="0">
            <a:scrgbClr r="0" g="0" b="0"/>
          </a:effectRef>
          <a:fontRef idx="minor"/>
        </p:style>
      </p:sp>
      <p:sp>
        <p:nvSpPr>
          <p:cNvPr id="198" name="CustomShape 2"/>
          <p:cNvSpPr/>
          <p:nvPr/>
        </p:nvSpPr>
        <p:spPr>
          <a:xfrm>
            <a:off x="722160" y="2906640"/>
            <a:ext cx="77716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100000"/>
              </a:lnSpc>
              <a:spcBef>
                <a:spcPts val="1760"/>
              </a:spcBef>
            </a:pPr>
            <a:r>
              <a:rPr lang="en-US" sz="8800" b="0" strike="noStrike" spc="-1">
                <a:solidFill>
                  <a:srgbClr val="000000"/>
                </a:solidFill>
                <a:latin typeface="Calibri"/>
              </a:rPr>
              <a:t>To get Fired</a:t>
            </a:r>
            <a:endParaRPr lang="en-US" sz="8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Develop major arguments specific for your topic!</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How to Persuade!</a:t>
            </a:r>
            <a:endParaRPr lang="en-US" sz="4400" b="0" strike="noStrike" spc="-1">
              <a:latin typeface="Arial"/>
            </a:endParaRPr>
          </a:p>
        </p:txBody>
      </p:sp>
      <p:sp>
        <p:nvSpPr>
          <p:cNvPr id="16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Use clear/persuasive speech</a:t>
            </a:r>
            <a:endParaRPr lang="en-US" sz="32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Emotional appeal </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Dogs are better than cats because they are amazing beautiful animals! </a:t>
            </a:r>
            <a:endParaRPr lang="en-US" sz="24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Superlatives </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Dogs are better than cats because they are the most reliable friend anyone could ask for. </a:t>
            </a:r>
            <a:endParaRPr lang="en-US" sz="24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Highlighting important information</a:t>
            </a:r>
            <a:endParaRPr lang="en-US" sz="2800" b="0" strike="noStrike" spc="-1">
              <a:latin typeface="Arial"/>
            </a:endParaRPr>
          </a:p>
          <a:p>
            <a:pPr marL="1143000" lvl="2" indent="-227880">
              <a:lnSpc>
                <a:spcPct val="100000"/>
              </a:lnSpc>
              <a:spcBef>
                <a:spcPts val="479"/>
              </a:spcBef>
              <a:buClr>
                <a:srgbClr val="000000"/>
              </a:buClr>
              <a:buFont typeface="Arial"/>
              <a:buChar char="•"/>
            </a:pPr>
            <a:r>
              <a:rPr lang="en-US" sz="2400" b="0" strike="noStrike" spc="-1">
                <a:solidFill>
                  <a:srgbClr val="000000"/>
                </a:solidFill>
                <a:latin typeface="Calibri"/>
              </a:rPr>
              <a:t>A dog is LOYAL to its master. It is also is a PLAYMATE for children. </a:t>
            </a:r>
            <a:endParaRPr lang="en-US" sz="2400" b="0" strike="noStrike" spc="-1">
              <a:latin typeface="Arial"/>
            </a:endParaRPr>
          </a:p>
          <a:p>
            <a:pPr>
              <a:lnSpc>
                <a:spcPct val="100000"/>
              </a:lnSpc>
              <a:spcBef>
                <a:spcPts val="641"/>
              </a:spcBef>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Develop a strong reason!</a:t>
            </a:r>
            <a:endParaRPr lang="en-US" sz="4400" b="0" strike="noStrike" spc="-1">
              <a:latin typeface="Arial"/>
            </a:endParaRPr>
          </a:p>
        </p:txBody>
      </p:sp>
      <p:sp>
        <p:nvSpPr>
          <p:cNvPr id="16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2360">
              <a:lnSpc>
                <a:spcPct val="100000"/>
              </a:lnSpc>
              <a:spcBef>
                <a:spcPts val="641"/>
              </a:spcBef>
              <a:buClr>
                <a:srgbClr val="FF0000"/>
              </a:buClr>
              <a:buFont typeface="Arial"/>
              <a:buChar char="•"/>
            </a:pPr>
            <a:r>
              <a:rPr lang="en-US" sz="3200" b="0" strike="noStrike" spc="-1">
                <a:solidFill>
                  <a:srgbClr val="FF0000"/>
                </a:solidFill>
                <a:latin typeface="Calibri"/>
              </a:rPr>
              <a:t>a strong reason has the following qualities:</a:t>
            </a:r>
            <a:endParaRPr lang="en-US" sz="32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logically supports the opinion.</a:t>
            </a:r>
            <a:endParaRPr lang="en-US" sz="28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is specific and states the idea clearly.</a:t>
            </a:r>
            <a:endParaRPr lang="en-US" sz="2800" b="0" strike="noStrike" spc="-1">
              <a:latin typeface="Arial"/>
            </a:endParaRPr>
          </a:p>
          <a:p>
            <a:pPr marL="743040" lvl="1" indent="-285120">
              <a:lnSpc>
                <a:spcPct val="100000"/>
              </a:lnSpc>
              <a:spcBef>
                <a:spcPts val="561"/>
              </a:spcBef>
              <a:buClr>
                <a:srgbClr val="FF0000"/>
              </a:buClr>
              <a:buFont typeface="Arial"/>
              <a:buChar char="–"/>
            </a:pPr>
            <a:r>
              <a:rPr lang="en-US" sz="2800" b="0" strike="noStrike" spc="-1">
                <a:solidFill>
                  <a:srgbClr val="FF0000"/>
                </a:solidFill>
                <a:latin typeface="Calibri"/>
              </a:rPr>
              <a:t>it is convincing to a majority of people.</a:t>
            </a:r>
            <a:endParaRPr lang="en-US" sz="28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Smoking should be banned in public places because:</a:t>
            </a:r>
            <a:endParaRPr lang="en-US" sz="32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it is bad.</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it gives people bad breath and makes their teeth yellow.</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secondhand smoke is harmful for nonsmokers.</a:t>
            </a:r>
            <a:endParaRPr lang="en-US" sz="2800" b="0" strike="noStrike" spc="-1">
              <a:latin typeface="Arial"/>
            </a:endParaRPr>
          </a:p>
          <a:p>
            <a:pPr>
              <a:lnSpc>
                <a:spcPct val="100000"/>
              </a:lnSpc>
              <a:spcBef>
                <a:spcPts val="641"/>
              </a:spcBef>
            </a:pPr>
            <a:endParaRPr lang="en-US"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6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School uniforms are good because</a:t>
            </a:r>
            <a:endParaRPr lang="en-US" sz="32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look nice.</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cost less than normal clothing.</a:t>
            </a:r>
            <a:endParaRPr lang="en-US" sz="2800" b="0" strike="noStrike" spc="-1">
              <a:latin typeface="Arial"/>
            </a:endParaRPr>
          </a:p>
          <a:p>
            <a:pPr marL="743040" lvl="1" indent="-285120">
              <a:lnSpc>
                <a:spcPct val="100000"/>
              </a:lnSpc>
              <a:spcBef>
                <a:spcPts val="561"/>
              </a:spcBef>
              <a:buClr>
                <a:srgbClr val="000000"/>
              </a:buClr>
              <a:buFont typeface="Arial"/>
              <a:buChar char="–"/>
            </a:pPr>
            <a:r>
              <a:rPr lang="en-US" sz="2800" b="0" strike="noStrike" spc="-1">
                <a:solidFill>
                  <a:srgbClr val="000000"/>
                </a:solidFill>
                <a:latin typeface="Calibri"/>
              </a:rPr>
              <a:t>They make everyone equal, so that students can focus on learning and not on fashion. </a:t>
            </a:r>
            <a:endParaRPr lang="en-US"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br/>
            <a:endParaRPr lang="en-US" sz="1800" b="0" strike="noStrike" spc="-1">
              <a:latin typeface="Arial"/>
            </a:endParaRPr>
          </a:p>
        </p:txBody>
      </p:sp>
      <p:sp>
        <p:nvSpPr>
          <p:cNvPr id="16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en-US" sz="1800" b="0" strike="noStrike" spc="-1">
              <a:latin typeface="Arial"/>
            </a:endParaRPr>
          </a:p>
          <a:p>
            <a:pPr marL="743040" lvl="1" indent="-285120">
              <a:lnSpc>
                <a:spcPct val="100000"/>
              </a:lnSpc>
              <a:spcBef>
                <a:spcPts val="720"/>
              </a:spcBef>
              <a:buClr>
                <a:srgbClr val="000000"/>
              </a:buClr>
              <a:buFont typeface="Arial"/>
              <a:buChar char="–"/>
            </a:pPr>
            <a:r>
              <a:rPr lang="en-US" sz="3600" b="1" strike="noStrike" spc="-1">
                <a:solidFill>
                  <a:srgbClr val="000000"/>
                </a:solidFill>
                <a:latin typeface="Calibri"/>
              </a:rPr>
              <a:t>"I think/believe that</a:t>
            </a:r>
            <a:r>
              <a:rPr lang="en-US" sz="3600" b="0" strike="noStrike" spc="-1">
                <a:solidFill>
                  <a:srgbClr val="000000"/>
                </a:solidFill>
                <a:latin typeface="Calibri"/>
              </a:rPr>
              <a:t> smoking should be banned in public places..</a:t>
            </a:r>
            <a:r>
              <a:rPr lang="en-US" sz="3600" b="1" strike="noStrike" spc="-1">
                <a:solidFill>
                  <a:srgbClr val="000000"/>
                </a:solidFill>
                <a:latin typeface="Calibri"/>
              </a:rPr>
              <a:t>...because/since</a:t>
            </a:r>
            <a:r>
              <a:rPr lang="en-US" sz="3600" b="0" strike="noStrike" spc="-1">
                <a:solidFill>
                  <a:srgbClr val="000000"/>
                </a:solidFill>
                <a:latin typeface="Calibri"/>
              </a:rPr>
              <a:t> secondhand smoke is harmful for nonsmokers."</a:t>
            </a:r>
            <a:endParaRPr lang="en-US" sz="3600" b="0" strike="noStrike" spc="-1">
              <a:latin typeface="Arial"/>
            </a:endParaRPr>
          </a:p>
          <a:p>
            <a:pPr>
              <a:lnSpc>
                <a:spcPct val="100000"/>
              </a:lnSpc>
              <a:spcBef>
                <a:spcPts val="641"/>
              </a:spcBef>
            </a:pPr>
            <a:endParaRPr lang="en-US" sz="3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rPr>
              <a:t>Giving Support for your Reasons</a:t>
            </a:r>
            <a:endParaRPr lang="en-US" sz="4400" b="0" strike="noStrike" spc="-1">
              <a:latin typeface="Arial"/>
            </a:endParaRPr>
          </a:p>
        </p:txBody>
      </p:sp>
      <p:sp>
        <p:nvSpPr>
          <p:cNvPr id="16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 The four kinds of evidence:</a:t>
            </a:r>
            <a:br/>
            <a:r>
              <a:rPr lang="en-US" sz="3200" b="1" strike="noStrike" spc="-1">
                <a:solidFill>
                  <a:srgbClr val="000000"/>
                </a:solidFill>
                <a:latin typeface="Calibri"/>
              </a:rPr>
              <a:t>Example:</a:t>
            </a:r>
            <a:r>
              <a:rPr lang="en-US" sz="3200" b="0" strike="noStrike" spc="-1">
                <a:solidFill>
                  <a:srgbClr val="000000"/>
                </a:solidFill>
                <a:latin typeface="Calibri"/>
              </a:rPr>
              <a:t> from your own experience or from what you heard or read.</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Common Sense:</a:t>
            </a:r>
            <a:r>
              <a:rPr lang="en-US" sz="3200" b="0" strike="noStrike" spc="-1">
                <a:solidFill>
                  <a:srgbClr val="000000"/>
                </a:solidFill>
                <a:latin typeface="Calibri"/>
              </a:rPr>
              <a:t> things that you believe everybody knows.</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Expert Opinion:</a:t>
            </a:r>
            <a:r>
              <a:rPr lang="en-US" sz="3200" b="0" strike="noStrike" spc="-1">
                <a:solidFill>
                  <a:srgbClr val="000000"/>
                </a:solidFill>
                <a:latin typeface="Calibri"/>
              </a:rPr>
              <a:t> the opinions of experts -- this comes from research.</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Statistics:</a:t>
            </a:r>
            <a:r>
              <a:rPr lang="en-US" sz="3200" b="0" strike="noStrike" spc="-1">
                <a:solidFill>
                  <a:srgbClr val="000000"/>
                </a:solidFill>
                <a:latin typeface="Calibri"/>
              </a:rPr>
              <a:t> numbers -- this also comes from research.</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0" name="CustomShape 2"/>
          <p:cNvSpPr/>
          <p:nvPr/>
        </p:nvSpPr>
        <p:spPr>
          <a:xfrm>
            <a:off x="538480" y="44196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43080" indent="-342360">
              <a:lnSpc>
                <a:spcPct val="100000"/>
              </a:lnSpc>
              <a:spcBef>
                <a:spcPts val="641"/>
              </a:spcBef>
              <a:buClr>
                <a:srgbClr val="000000"/>
              </a:buClr>
              <a:buFont typeface="Arial"/>
              <a:buChar char="•"/>
            </a:pPr>
            <a:r>
              <a:rPr lang="en-US" sz="3200" b="0" strike="noStrike" spc="-1" dirty="0">
                <a:solidFill>
                  <a:srgbClr val="000000"/>
                </a:solidFill>
                <a:latin typeface="Calibri"/>
              </a:rPr>
              <a:t>Smoking should be banned in all public places.</a:t>
            </a:r>
            <a:br>
              <a:rPr dirty="0"/>
            </a:br>
            <a:br>
              <a:rPr dirty="0"/>
            </a:br>
            <a:r>
              <a:rPr lang="en-US" sz="3200" b="1" strike="noStrike" spc="-1" dirty="0">
                <a:solidFill>
                  <a:srgbClr val="000000"/>
                </a:solidFill>
                <a:latin typeface="Calibri"/>
              </a:rPr>
              <a:t>Example:</a:t>
            </a:r>
            <a:r>
              <a:rPr lang="en-US" sz="3200" b="0" strike="noStrike" spc="-1" dirty="0">
                <a:solidFill>
                  <a:srgbClr val="000000"/>
                </a:solidFill>
                <a:latin typeface="Calibri"/>
              </a:rPr>
              <a:t> For example / for instance / let me give an example Whenever I go to a restaurant or bar and there are people smoking near me, I feel that I am breathing their smoke. This makes me a smoker even though I don't want to be.</a:t>
            </a:r>
            <a:br>
              <a:rPr dirty="0"/>
            </a:br>
            <a:br>
              <a:rPr dirty="0"/>
            </a:br>
            <a:r>
              <a:rPr lang="en-US" sz="3200" b="1" strike="noStrike" spc="-1" dirty="0">
                <a:solidFill>
                  <a:srgbClr val="000000"/>
                </a:solidFill>
                <a:latin typeface="Calibri"/>
              </a:rPr>
              <a:t>Common Sense:</a:t>
            </a:r>
            <a:r>
              <a:rPr lang="en-US" sz="3200" b="0" strike="noStrike" spc="-1" dirty="0">
                <a:solidFill>
                  <a:srgbClr val="000000"/>
                </a:solidFill>
                <a:latin typeface="Calibri"/>
              </a:rPr>
              <a:t> Everyone knows / if...then / it's common knowledge that Secondhand smoke is very unhealthy for nonsmokers.</a:t>
            </a:r>
            <a:br>
              <a:rPr dirty="0"/>
            </a:br>
            <a:br>
              <a:rPr dirty="0"/>
            </a:br>
            <a:r>
              <a:rPr lang="en-US" sz="3200" b="0" strike="noStrike" spc="-1" dirty="0">
                <a:solidFill>
                  <a:srgbClr val="000000"/>
                </a:solidFill>
                <a:latin typeface="Calibri"/>
              </a:rPr>
              <a:t> </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7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343080" indent="-342360">
              <a:lnSpc>
                <a:spcPct val="100000"/>
              </a:lnSpc>
              <a:spcBef>
                <a:spcPts val="641"/>
              </a:spcBef>
              <a:buClr>
                <a:srgbClr val="000000"/>
              </a:buClr>
              <a:buFont typeface="Arial"/>
              <a:buChar char="•"/>
            </a:pPr>
            <a:r>
              <a:rPr lang="en-US" sz="3200" b="1" strike="noStrike" spc="-1">
                <a:solidFill>
                  <a:srgbClr val="000000"/>
                </a:solidFill>
                <a:latin typeface="Calibri"/>
              </a:rPr>
              <a:t>Statistics: </a:t>
            </a:r>
            <a:r>
              <a:rPr lang="en-US" sz="3200" b="0" strike="noStrike" spc="-1">
                <a:solidFill>
                  <a:srgbClr val="000000"/>
                </a:solidFill>
                <a:latin typeface="Calibri"/>
              </a:rPr>
              <a:t>Secondhand smoke causes about 250,000 respiratory infections in infants and children every year, resulting in about 15,000 hospitalizations each year.</a:t>
            </a:r>
            <a:br/>
            <a:br/>
            <a:r>
              <a:rPr lang="en-US" sz="3200" b="1" strike="noStrike" spc="-1">
                <a:solidFill>
                  <a:srgbClr val="000000"/>
                </a:solidFill>
                <a:latin typeface="Calibri"/>
              </a:rPr>
              <a:t>Expert Opinion:</a:t>
            </a:r>
            <a:r>
              <a:rPr lang="en-US" sz="3200" b="0" strike="noStrike" spc="-1">
                <a:solidFill>
                  <a:srgbClr val="000000"/>
                </a:solidFill>
                <a:latin typeface="Calibri"/>
              </a:rPr>
              <a:t> According to.../ to quote.../ the book _____ says...According to the Environmental Protection Agency, "secondhand smoke causes approximately 3,000 lung cancer deaths in nonsmokers each year."</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Angles</Template>
  <TotalTime>138</TotalTime>
  <Words>709</Words>
  <Application>Microsoft Office PowerPoint</Application>
  <PresentationFormat>On-screen Show (4:3)</PresentationFormat>
  <Paragraphs>127</Paragraphs>
  <Slides>23</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23</vt:i4>
      </vt:variant>
    </vt:vector>
  </HeadingPairs>
  <TitlesOfParts>
    <vt:vector size="33" baseType="lpstr">
      <vt:lpstr>Arial</vt:lpstr>
      <vt:lpstr>Calibri</vt:lpstr>
      <vt:lpstr>Symbol</vt:lpstr>
      <vt:lpstr>Trebuchet MS</vt:lpstr>
      <vt:lpstr>Wingdings</vt:lpstr>
      <vt:lpstr>Wingdings 3</vt:lpstr>
      <vt:lpstr>Office Theme</vt:lpstr>
      <vt:lpstr>Office Theme</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Debate</dc:title>
  <dc:subject/>
  <dc:creator>davidino</dc:creator>
  <dc:description/>
  <cp:lastModifiedBy>Kimberly Lengyel</cp:lastModifiedBy>
  <cp:revision>18</cp:revision>
  <dcterms:created xsi:type="dcterms:W3CDTF">2017-11-04T22:46:53Z</dcterms:created>
  <dcterms:modified xsi:type="dcterms:W3CDTF">2019-02-04T01:27:15Z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23</vt:i4>
  </property>
</Properties>
</file>