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69" r:id="rId2"/>
    <p:sldId id="270" r:id="rId3"/>
    <p:sldId id="271" r:id="rId4"/>
    <p:sldId id="256" r:id="rId5"/>
    <p:sldId id="257" r:id="rId6"/>
    <p:sldId id="262" r:id="rId7"/>
    <p:sldId id="258" r:id="rId8"/>
    <p:sldId id="259" r:id="rId9"/>
    <p:sldId id="263" r:id="rId10"/>
    <p:sldId id="260" r:id="rId11"/>
    <p:sldId id="261" r:id="rId12"/>
    <p:sldId id="264" r:id="rId13"/>
    <p:sldId id="265" r:id="rId14"/>
    <p:sldId id="266" r:id="rId15"/>
    <p:sldId id="267"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F976BB46-BF63-4F17-B853-2CE46B053931}" type="datetimeFigureOut">
              <a:rPr lang="en-US" smtClean="0"/>
              <a:t>12/13/2018</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B32FBE31-E49F-4188-A254-AAF9BFA96FA8}" type="slidenum">
              <a:rPr lang="en-US" smtClean="0"/>
              <a:t>‹#›</a:t>
            </a:fld>
            <a:endParaRPr lang="en-US"/>
          </a:p>
        </p:txBody>
      </p:sp>
    </p:spTree>
    <p:extLst>
      <p:ext uri="{BB962C8B-B14F-4D97-AF65-F5344CB8AC3E}">
        <p14:creationId xmlns:p14="http://schemas.microsoft.com/office/powerpoint/2010/main" val="40411672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76BB46-BF63-4F17-B853-2CE46B053931}"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2FBE31-E49F-4188-A254-AAF9BFA96FA8}" type="slidenum">
              <a:rPr lang="en-US" smtClean="0"/>
              <a:t>‹#›</a:t>
            </a:fld>
            <a:endParaRPr lang="en-US"/>
          </a:p>
        </p:txBody>
      </p:sp>
    </p:spTree>
    <p:extLst>
      <p:ext uri="{BB962C8B-B14F-4D97-AF65-F5344CB8AC3E}">
        <p14:creationId xmlns:p14="http://schemas.microsoft.com/office/powerpoint/2010/main" val="3433797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976BB46-BF63-4F17-B853-2CE46B053931}" type="datetimeFigureOut">
              <a:rPr lang="en-US" smtClean="0"/>
              <a:t>12/13/2018</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B32FBE31-E49F-4188-A254-AAF9BFA96FA8}" type="slidenum">
              <a:rPr lang="en-US" smtClean="0"/>
              <a:t>‹#›</a:t>
            </a:fld>
            <a:endParaRPr lang="en-US"/>
          </a:p>
        </p:txBody>
      </p:sp>
    </p:spTree>
    <p:extLst>
      <p:ext uri="{BB962C8B-B14F-4D97-AF65-F5344CB8AC3E}">
        <p14:creationId xmlns:p14="http://schemas.microsoft.com/office/powerpoint/2010/main" val="404515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76BB46-BF63-4F17-B853-2CE46B053931}"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B32FBE31-E49F-4188-A254-AAF9BFA96FA8}" type="slidenum">
              <a:rPr lang="en-US" smtClean="0"/>
              <a:t>‹#›</a:t>
            </a:fld>
            <a:endParaRPr lang="en-US"/>
          </a:p>
        </p:txBody>
      </p:sp>
    </p:spTree>
    <p:extLst>
      <p:ext uri="{BB962C8B-B14F-4D97-AF65-F5344CB8AC3E}">
        <p14:creationId xmlns:p14="http://schemas.microsoft.com/office/powerpoint/2010/main" val="21149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F976BB46-BF63-4F17-B853-2CE46B053931}" type="datetimeFigureOut">
              <a:rPr lang="en-US" smtClean="0"/>
              <a:t>12/13/2018</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B32FBE31-E49F-4188-A254-AAF9BFA96FA8}" type="slidenum">
              <a:rPr lang="en-US" smtClean="0"/>
              <a:t>‹#›</a:t>
            </a:fld>
            <a:endParaRPr lang="en-US"/>
          </a:p>
        </p:txBody>
      </p:sp>
    </p:spTree>
    <p:extLst>
      <p:ext uri="{BB962C8B-B14F-4D97-AF65-F5344CB8AC3E}">
        <p14:creationId xmlns:p14="http://schemas.microsoft.com/office/powerpoint/2010/main" val="2370519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976BB46-BF63-4F17-B853-2CE46B053931}"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2FBE31-E49F-4188-A254-AAF9BFA96FA8}" type="slidenum">
              <a:rPr lang="en-US" smtClean="0"/>
              <a:t>‹#›</a:t>
            </a:fld>
            <a:endParaRPr lang="en-US"/>
          </a:p>
        </p:txBody>
      </p:sp>
    </p:spTree>
    <p:extLst>
      <p:ext uri="{BB962C8B-B14F-4D97-AF65-F5344CB8AC3E}">
        <p14:creationId xmlns:p14="http://schemas.microsoft.com/office/powerpoint/2010/main" val="3726489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76BB46-BF63-4F17-B853-2CE46B053931}"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2FBE31-E49F-4188-A254-AAF9BFA96FA8}" type="slidenum">
              <a:rPr lang="en-US" smtClean="0"/>
              <a:t>‹#›</a:t>
            </a:fld>
            <a:endParaRPr lang="en-US"/>
          </a:p>
        </p:txBody>
      </p:sp>
    </p:spTree>
    <p:extLst>
      <p:ext uri="{BB962C8B-B14F-4D97-AF65-F5344CB8AC3E}">
        <p14:creationId xmlns:p14="http://schemas.microsoft.com/office/powerpoint/2010/main" val="784348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76BB46-BF63-4F17-B853-2CE46B053931}"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2FBE31-E49F-4188-A254-AAF9BFA96FA8}" type="slidenum">
              <a:rPr lang="en-US" smtClean="0"/>
              <a:t>‹#›</a:t>
            </a:fld>
            <a:endParaRPr lang="en-US"/>
          </a:p>
        </p:txBody>
      </p:sp>
    </p:spTree>
    <p:extLst>
      <p:ext uri="{BB962C8B-B14F-4D97-AF65-F5344CB8AC3E}">
        <p14:creationId xmlns:p14="http://schemas.microsoft.com/office/powerpoint/2010/main" val="3651691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76BB46-BF63-4F17-B853-2CE46B053931}"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2FBE31-E49F-4188-A254-AAF9BFA96FA8}" type="slidenum">
              <a:rPr lang="en-US" smtClean="0"/>
              <a:t>‹#›</a:t>
            </a:fld>
            <a:endParaRPr lang="en-US"/>
          </a:p>
        </p:txBody>
      </p:sp>
    </p:spTree>
    <p:extLst>
      <p:ext uri="{BB962C8B-B14F-4D97-AF65-F5344CB8AC3E}">
        <p14:creationId xmlns:p14="http://schemas.microsoft.com/office/powerpoint/2010/main" val="177739405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F976BB46-BF63-4F17-B853-2CE46B053931}" type="datetimeFigureOut">
              <a:rPr lang="en-US" smtClean="0"/>
              <a:t>12/13/2018</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B32FBE31-E49F-4188-A254-AAF9BFA96FA8}" type="slidenum">
              <a:rPr lang="en-US" smtClean="0"/>
              <a:t>‹#›</a:t>
            </a:fld>
            <a:endParaRPr lang="en-US"/>
          </a:p>
        </p:txBody>
      </p:sp>
    </p:spTree>
    <p:extLst>
      <p:ext uri="{BB962C8B-B14F-4D97-AF65-F5344CB8AC3E}">
        <p14:creationId xmlns:p14="http://schemas.microsoft.com/office/powerpoint/2010/main" val="315090373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976BB46-BF63-4F17-B853-2CE46B053931}"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2FBE31-E49F-4188-A254-AAF9BFA96FA8}" type="slidenum">
              <a:rPr lang="en-US" smtClean="0"/>
              <a:t>‹#›</a:t>
            </a:fld>
            <a:endParaRPr lang="en-US"/>
          </a:p>
        </p:txBody>
      </p:sp>
    </p:spTree>
    <p:extLst>
      <p:ext uri="{BB962C8B-B14F-4D97-AF65-F5344CB8AC3E}">
        <p14:creationId xmlns:p14="http://schemas.microsoft.com/office/powerpoint/2010/main" val="1352817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F976BB46-BF63-4F17-B853-2CE46B053931}" type="datetimeFigureOut">
              <a:rPr lang="en-US" smtClean="0"/>
              <a:t>12/13/2018</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B32FBE31-E49F-4188-A254-AAF9BFA96FA8}"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5843872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3362F-7129-4D81-8781-2FFB011ADD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502C57D-2E10-4F62-B08F-98A8A6690D19}"/>
              </a:ext>
            </a:extLst>
          </p:cNvPr>
          <p:cNvSpPr>
            <a:spLocks noGrp="1"/>
          </p:cNvSpPr>
          <p:nvPr>
            <p:ph idx="1"/>
          </p:nvPr>
        </p:nvSpPr>
        <p:spPr>
          <a:xfrm>
            <a:off x="581192" y="702156"/>
            <a:ext cx="11029615" cy="5156643"/>
          </a:xfrm>
        </p:spPr>
        <p:txBody>
          <a:bodyPr/>
          <a:lstStyle/>
          <a:p>
            <a:pPr marL="0" indent="0">
              <a:buNone/>
            </a:pPr>
            <a:r>
              <a:rPr lang="en-US" sz="3200" dirty="0"/>
              <a:t>Do you consider yourself an actor/actress? Have you ever been taught some basic performance skills? Make your class more exciting and understandable by implementing some of these basic performance strategies.</a:t>
            </a:r>
          </a:p>
          <a:p>
            <a:endParaRPr lang="en-US" dirty="0"/>
          </a:p>
        </p:txBody>
      </p:sp>
    </p:spTree>
    <p:extLst>
      <p:ext uri="{BB962C8B-B14F-4D97-AF65-F5344CB8AC3E}">
        <p14:creationId xmlns:p14="http://schemas.microsoft.com/office/powerpoint/2010/main" val="3452307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B7218-6376-4CBB-A8B7-B1C000804D18}"/>
              </a:ext>
            </a:extLst>
          </p:cNvPr>
          <p:cNvSpPr>
            <a:spLocks noGrp="1"/>
          </p:cNvSpPr>
          <p:nvPr>
            <p:ph type="title"/>
          </p:nvPr>
        </p:nvSpPr>
        <p:spPr/>
        <p:txBody>
          <a:bodyPr/>
          <a:lstStyle/>
          <a:p>
            <a:r>
              <a:rPr lang="en-US" dirty="0"/>
              <a:t>Don’t forget to focus on your voice!</a:t>
            </a:r>
          </a:p>
        </p:txBody>
      </p:sp>
      <p:sp>
        <p:nvSpPr>
          <p:cNvPr id="3" name="Content Placeholder 2">
            <a:extLst>
              <a:ext uri="{FF2B5EF4-FFF2-40B4-BE49-F238E27FC236}">
                <a16:creationId xmlns:a16="http://schemas.microsoft.com/office/drawing/2014/main" id="{5D1DC5EC-DC49-48A2-9792-ADB34E42B12B}"/>
              </a:ext>
            </a:extLst>
          </p:cNvPr>
          <p:cNvSpPr>
            <a:spLocks noGrp="1"/>
          </p:cNvSpPr>
          <p:nvPr>
            <p:ph idx="1"/>
          </p:nvPr>
        </p:nvSpPr>
        <p:spPr/>
        <p:txBody>
          <a:bodyPr>
            <a:normAutofit/>
          </a:bodyPr>
          <a:lstStyle/>
          <a:p>
            <a:r>
              <a:rPr lang="en-US" sz="2800" dirty="0"/>
              <a:t>Teachers need excellent communication skills including: voice projection, rhythm, speed and clarity. </a:t>
            </a:r>
          </a:p>
          <a:p>
            <a:r>
              <a:rPr lang="en-US" sz="2800" dirty="0"/>
              <a:t> Our voice “reflects our character, background, personality and moods” (Tauber &amp; </a:t>
            </a:r>
            <a:r>
              <a:rPr lang="en-US" sz="2800" dirty="0" err="1"/>
              <a:t>Meser</a:t>
            </a:r>
            <a:r>
              <a:rPr lang="en-US" sz="2800" dirty="0"/>
              <a:t>, 2007, p.60). </a:t>
            </a:r>
          </a:p>
          <a:p>
            <a:r>
              <a:rPr lang="en-US" sz="2800" dirty="0"/>
              <a:t> We need to use our voice to create and modify meaning. </a:t>
            </a:r>
          </a:p>
          <a:p>
            <a:r>
              <a:rPr lang="en-US" sz="2800" dirty="0"/>
              <a:t> A</a:t>
            </a:r>
            <a:r>
              <a:rPr lang="en-US" sz="2800" dirty="0">
                <a:solidFill>
                  <a:srgbClr val="FFC000"/>
                </a:solidFill>
              </a:rPr>
              <a:t> moderately </a:t>
            </a:r>
            <a:r>
              <a:rPr lang="en-US" sz="2800" dirty="0"/>
              <a:t>expressive voice correlates with more significant learning (Richmond, Gorham &amp; McCroskey, 1987).</a:t>
            </a:r>
          </a:p>
        </p:txBody>
      </p:sp>
    </p:spTree>
    <p:extLst>
      <p:ext uri="{BB962C8B-B14F-4D97-AF65-F5344CB8AC3E}">
        <p14:creationId xmlns:p14="http://schemas.microsoft.com/office/powerpoint/2010/main" val="2689673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6B5AB-1A40-4E67-9276-A954A826D296}"/>
              </a:ext>
            </a:extLst>
          </p:cNvPr>
          <p:cNvSpPr>
            <a:spLocks noGrp="1"/>
          </p:cNvSpPr>
          <p:nvPr>
            <p:ph type="title"/>
          </p:nvPr>
        </p:nvSpPr>
        <p:spPr/>
        <p:txBody>
          <a:bodyPr/>
          <a:lstStyle/>
          <a:p>
            <a:r>
              <a:rPr lang="en-US" dirty="0"/>
              <a:t>Warm-up your voice!</a:t>
            </a:r>
          </a:p>
        </p:txBody>
      </p:sp>
      <p:sp>
        <p:nvSpPr>
          <p:cNvPr id="3" name="Content Placeholder 2">
            <a:extLst>
              <a:ext uri="{FF2B5EF4-FFF2-40B4-BE49-F238E27FC236}">
                <a16:creationId xmlns:a16="http://schemas.microsoft.com/office/drawing/2014/main" id="{F1BD8507-29C2-4B18-B824-5A2516ABD806}"/>
              </a:ext>
            </a:extLst>
          </p:cNvPr>
          <p:cNvSpPr>
            <a:spLocks noGrp="1"/>
          </p:cNvSpPr>
          <p:nvPr>
            <p:ph idx="1"/>
          </p:nvPr>
        </p:nvSpPr>
        <p:spPr/>
        <p:txBody>
          <a:bodyPr>
            <a:normAutofit/>
          </a:bodyPr>
          <a:lstStyle/>
          <a:p>
            <a:r>
              <a:rPr lang="en-US" sz="2800" dirty="0"/>
              <a:t>Vocal warm-up with made up words and actions </a:t>
            </a:r>
          </a:p>
          <a:p>
            <a:r>
              <a:rPr lang="en-US" sz="2800" dirty="0"/>
              <a:t>Students learn to play with different levels of projection (from very soft to very loud) </a:t>
            </a:r>
          </a:p>
          <a:p>
            <a:r>
              <a:rPr lang="en-US" sz="2800" dirty="0"/>
              <a:t>I like this song, but you can practice with any one. </a:t>
            </a:r>
          </a:p>
          <a:p>
            <a:r>
              <a:rPr lang="en-US" sz="2800" dirty="0"/>
              <a:t>https://www.bing.com/videos/search?q=baby+shark&amp;&amp;view=detail&amp;mid=7C30A52F4C2A9881AAD47C30A52F4C2A9881AAD4&amp;&amp;FORM=VRDGAR</a:t>
            </a:r>
          </a:p>
        </p:txBody>
      </p:sp>
    </p:spTree>
    <p:extLst>
      <p:ext uri="{BB962C8B-B14F-4D97-AF65-F5344CB8AC3E}">
        <p14:creationId xmlns:p14="http://schemas.microsoft.com/office/powerpoint/2010/main" val="4031698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C0630-934D-4344-B393-FC09D52C3435}"/>
              </a:ext>
            </a:extLst>
          </p:cNvPr>
          <p:cNvSpPr>
            <a:spLocks noGrp="1"/>
          </p:cNvSpPr>
          <p:nvPr>
            <p:ph type="title"/>
          </p:nvPr>
        </p:nvSpPr>
        <p:spPr/>
        <p:txBody>
          <a:bodyPr/>
          <a:lstStyle/>
          <a:p>
            <a:r>
              <a:rPr lang="en-US" dirty="0"/>
              <a:t>Sample Activities: Minimal Pairs</a:t>
            </a:r>
          </a:p>
        </p:txBody>
      </p:sp>
      <p:sp>
        <p:nvSpPr>
          <p:cNvPr id="3" name="Content Placeholder 2">
            <a:extLst>
              <a:ext uri="{FF2B5EF4-FFF2-40B4-BE49-F238E27FC236}">
                <a16:creationId xmlns:a16="http://schemas.microsoft.com/office/drawing/2014/main" id="{CD5EE9E7-340F-43CA-A4F7-9FC0E3FC04AE}"/>
              </a:ext>
            </a:extLst>
          </p:cNvPr>
          <p:cNvSpPr>
            <a:spLocks noGrp="1"/>
          </p:cNvSpPr>
          <p:nvPr>
            <p:ph idx="1"/>
          </p:nvPr>
        </p:nvSpPr>
        <p:spPr/>
        <p:txBody>
          <a:bodyPr>
            <a:normAutofit/>
          </a:bodyPr>
          <a:lstStyle/>
          <a:p>
            <a:r>
              <a:rPr lang="en-US" sz="2800" dirty="0" err="1"/>
              <a:t>Pairwork</a:t>
            </a:r>
            <a:r>
              <a:rPr lang="en-US" sz="2800" dirty="0"/>
              <a:t>: In pairs, face each other and select A and B. a is to say “I said mice” and B is to say “I said ice” say each phrase to your partner. Start closer and then move one step back each time until far away from each other, try to project voice, but don’t scream.</a:t>
            </a:r>
          </a:p>
        </p:txBody>
      </p:sp>
    </p:spTree>
    <p:extLst>
      <p:ext uri="{BB962C8B-B14F-4D97-AF65-F5344CB8AC3E}">
        <p14:creationId xmlns:p14="http://schemas.microsoft.com/office/powerpoint/2010/main" val="3146711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7EA29-F403-411A-9EC5-8FF2E495FD37}"/>
              </a:ext>
            </a:extLst>
          </p:cNvPr>
          <p:cNvSpPr>
            <a:spLocks noGrp="1"/>
          </p:cNvSpPr>
          <p:nvPr>
            <p:ph type="title"/>
          </p:nvPr>
        </p:nvSpPr>
        <p:spPr/>
        <p:txBody>
          <a:bodyPr/>
          <a:lstStyle/>
          <a:p>
            <a:r>
              <a:rPr lang="en-US" dirty="0"/>
              <a:t>Sample activities: pass the word</a:t>
            </a:r>
          </a:p>
        </p:txBody>
      </p:sp>
      <p:sp>
        <p:nvSpPr>
          <p:cNvPr id="3" name="Content Placeholder 2">
            <a:extLst>
              <a:ext uri="{FF2B5EF4-FFF2-40B4-BE49-F238E27FC236}">
                <a16:creationId xmlns:a16="http://schemas.microsoft.com/office/drawing/2014/main" id="{8135C360-BB8F-461A-9040-6E38A77B7FE2}"/>
              </a:ext>
            </a:extLst>
          </p:cNvPr>
          <p:cNvSpPr>
            <a:spLocks noGrp="1"/>
          </p:cNvSpPr>
          <p:nvPr>
            <p:ph idx="1"/>
          </p:nvPr>
        </p:nvSpPr>
        <p:spPr/>
        <p:txBody>
          <a:bodyPr>
            <a:normAutofit/>
          </a:bodyPr>
          <a:lstStyle/>
          <a:p>
            <a:r>
              <a:rPr lang="en-US" sz="3600" dirty="0"/>
              <a:t>Pass the word: How many different meanings can a word have based on how it is said? In a circle have students go around the room saying one word (e.g., hello) but change its meaning by saying it in a different way.</a:t>
            </a:r>
          </a:p>
        </p:txBody>
      </p:sp>
    </p:spTree>
    <p:extLst>
      <p:ext uri="{BB962C8B-B14F-4D97-AF65-F5344CB8AC3E}">
        <p14:creationId xmlns:p14="http://schemas.microsoft.com/office/powerpoint/2010/main" val="3854642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A181A-C049-47ED-83A1-2F688D98D9DC}"/>
              </a:ext>
            </a:extLst>
          </p:cNvPr>
          <p:cNvSpPr>
            <a:spLocks noGrp="1"/>
          </p:cNvSpPr>
          <p:nvPr>
            <p:ph type="title"/>
          </p:nvPr>
        </p:nvSpPr>
        <p:spPr/>
        <p:txBody>
          <a:bodyPr/>
          <a:lstStyle/>
          <a:p>
            <a:r>
              <a:rPr lang="en-US" dirty="0"/>
              <a:t>Sample Activity: What are you doing?</a:t>
            </a:r>
          </a:p>
        </p:txBody>
      </p:sp>
      <p:sp>
        <p:nvSpPr>
          <p:cNvPr id="3" name="Content Placeholder 2">
            <a:extLst>
              <a:ext uri="{FF2B5EF4-FFF2-40B4-BE49-F238E27FC236}">
                <a16:creationId xmlns:a16="http://schemas.microsoft.com/office/drawing/2014/main" id="{6E39D90B-E8FB-4588-80CD-03BEFE1A528A}"/>
              </a:ext>
            </a:extLst>
          </p:cNvPr>
          <p:cNvSpPr>
            <a:spLocks noGrp="1"/>
          </p:cNvSpPr>
          <p:nvPr>
            <p:ph idx="1"/>
          </p:nvPr>
        </p:nvSpPr>
        <p:spPr/>
        <p:txBody>
          <a:bodyPr/>
          <a:lstStyle/>
          <a:p>
            <a:pPr marL="0" indent="0">
              <a:buNone/>
            </a:pPr>
            <a:r>
              <a:rPr lang="en-US" dirty="0"/>
              <a:t>It is important for teachers (and students) to learn to adapt to any situation. We must learn to improvise: think while we are under pressure. </a:t>
            </a:r>
          </a:p>
          <a:p>
            <a:r>
              <a:rPr lang="en-US" dirty="0"/>
              <a:t>Have students form a circle, one student enters in the middle and starts doing an action (miming an activity). After a little time, the student asks, “what are you doing?”. The student responds with a new action that the next student must mime. </a:t>
            </a:r>
          </a:p>
        </p:txBody>
      </p:sp>
    </p:spTree>
    <p:extLst>
      <p:ext uri="{BB962C8B-B14F-4D97-AF65-F5344CB8AC3E}">
        <p14:creationId xmlns:p14="http://schemas.microsoft.com/office/powerpoint/2010/main" val="841242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FC14C-C0BC-4FE1-BE8F-FC7E71C33723}"/>
              </a:ext>
            </a:extLst>
          </p:cNvPr>
          <p:cNvSpPr>
            <a:spLocks noGrp="1"/>
          </p:cNvSpPr>
          <p:nvPr>
            <p:ph type="title"/>
          </p:nvPr>
        </p:nvSpPr>
        <p:spPr/>
        <p:txBody>
          <a:bodyPr/>
          <a:lstStyle/>
          <a:p>
            <a:r>
              <a:rPr lang="en-US" dirty="0"/>
              <a:t>Role-play</a:t>
            </a:r>
          </a:p>
        </p:txBody>
      </p:sp>
      <p:sp>
        <p:nvSpPr>
          <p:cNvPr id="3" name="Content Placeholder 2">
            <a:extLst>
              <a:ext uri="{FF2B5EF4-FFF2-40B4-BE49-F238E27FC236}">
                <a16:creationId xmlns:a16="http://schemas.microsoft.com/office/drawing/2014/main" id="{DC5033AC-889C-4246-97F0-7D323ACE03F6}"/>
              </a:ext>
            </a:extLst>
          </p:cNvPr>
          <p:cNvSpPr>
            <a:spLocks noGrp="1"/>
          </p:cNvSpPr>
          <p:nvPr>
            <p:ph idx="1"/>
          </p:nvPr>
        </p:nvSpPr>
        <p:spPr/>
        <p:txBody>
          <a:bodyPr/>
          <a:lstStyle/>
          <a:p>
            <a:pPr marL="0" indent="0">
              <a:buNone/>
            </a:pPr>
            <a:r>
              <a:rPr lang="en-US" dirty="0"/>
              <a:t> To convincingly be someone you are not! You may need props to help students engage. </a:t>
            </a:r>
          </a:p>
          <a:p>
            <a:pPr marL="0" indent="0">
              <a:buNone/>
            </a:pPr>
            <a:r>
              <a:rPr lang="en-US" dirty="0"/>
              <a:t>You can apply role-play to learn more about classroom management. </a:t>
            </a:r>
          </a:p>
          <a:p>
            <a:pPr marL="0" indent="0">
              <a:buNone/>
            </a:pPr>
            <a:r>
              <a:rPr lang="en-US" dirty="0"/>
              <a:t>	Sample Activity: Grouping and Instruction role-play, dealing with challenging behaviors, accepting late work, listening to a student who has a problem, or handling cell phone usage in class.</a:t>
            </a:r>
          </a:p>
          <a:p>
            <a:pPr marL="0" indent="0">
              <a:buNone/>
            </a:pPr>
            <a:r>
              <a:rPr lang="en-US" dirty="0"/>
              <a:t>	Take one object from class (a scarf, string, or any flexible object) and mime something you can do with the object.  Like a scarf becomes a snake on the ground. Students have to guess what is happening. </a:t>
            </a:r>
          </a:p>
          <a:p>
            <a:pPr marL="0" indent="0">
              <a:buNone/>
            </a:pPr>
            <a:endParaRPr lang="en-US" dirty="0"/>
          </a:p>
          <a:p>
            <a:pPr marL="0" indent="0">
              <a:buNone/>
            </a:pPr>
            <a:r>
              <a:rPr lang="en-US" dirty="0"/>
              <a:t>Reflection is essential. Mention strengths, weaknesses, and practical suggestions for improvement. </a:t>
            </a:r>
          </a:p>
          <a:p>
            <a:endParaRPr lang="en-US" dirty="0"/>
          </a:p>
        </p:txBody>
      </p:sp>
    </p:spTree>
    <p:extLst>
      <p:ext uri="{BB962C8B-B14F-4D97-AF65-F5344CB8AC3E}">
        <p14:creationId xmlns:p14="http://schemas.microsoft.com/office/powerpoint/2010/main" val="2474045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9EDC4-A0A4-427D-BC97-3F66CCA45CC9}"/>
              </a:ext>
            </a:extLst>
          </p:cNvPr>
          <p:cNvSpPr>
            <a:spLocks noGrp="1"/>
          </p:cNvSpPr>
          <p:nvPr>
            <p:ph type="title"/>
          </p:nvPr>
        </p:nvSpPr>
        <p:spPr/>
        <p:txBody>
          <a:bodyPr/>
          <a:lstStyle/>
          <a:p>
            <a:r>
              <a:rPr lang="en-US" dirty="0"/>
              <a:t>In conclusion</a:t>
            </a:r>
          </a:p>
        </p:txBody>
      </p:sp>
      <p:sp>
        <p:nvSpPr>
          <p:cNvPr id="3" name="Content Placeholder 2">
            <a:extLst>
              <a:ext uri="{FF2B5EF4-FFF2-40B4-BE49-F238E27FC236}">
                <a16:creationId xmlns:a16="http://schemas.microsoft.com/office/drawing/2014/main" id="{9F6212D6-8D99-4081-84EA-C9485DFC9441}"/>
              </a:ext>
            </a:extLst>
          </p:cNvPr>
          <p:cNvSpPr>
            <a:spLocks noGrp="1"/>
          </p:cNvSpPr>
          <p:nvPr>
            <p:ph idx="1"/>
          </p:nvPr>
        </p:nvSpPr>
        <p:spPr/>
        <p:txBody>
          <a:bodyPr/>
          <a:lstStyle/>
          <a:p>
            <a:r>
              <a:rPr lang="en-US" sz="2800" dirty="0"/>
              <a:t>Theater in the classroom is a great tool for teachers and students alike. </a:t>
            </a:r>
          </a:p>
          <a:p>
            <a:r>
              <a:rPr lang="en-US" sz="2800" dirty="0"/>
              <a:t>Reflection is essential so students can draw a parallel to English learning. </a:t>
            </a:r>
          </a:p>
          <a:p>
            <a:pPr marL="0" indent="0">
              <a:buNone/>
            </a:pPr>
            <a:endParaRPr lang="en-US" sz="2800" dirty="0"/>
          </a:p>
          <a:p>
            <a:endParaRPr lang="en-US" dirty="0"/>
          </a:p>
          <a:p>
            <a:endParaRPr lang="en-US" dirty="0"/>
          </a:p>
          <a:p>
            <a:pPr marL="0" indent="0">
              <a:buNone/>
            </a:pPr>
            <a:r>
              <a:rPr lang="en-US" sz="1200" dirty="0"/>
              <a:t>CATESOL 2018, </a:t>
            </a:r>
            <a:r>
              <a:rPr lang="en-US" sz="1200" dirty="0" err="1"/>
              <a:t>Jaydeen</a:t>
            </a:r>
            <a:r>
              <a:rPr lang="en-US" sz="1200" dirty="0"/>
              <a:t> Elvin, Fresno State</a:t>
            </a:r>
          </a:p>
          <a:p>
            <a:endParaRPr lang="en-US" dirty="0"/>
          </a:p>
        </p:txBody>
      </p:sp>
    </p:spTree>
    <p:extLst>
      <p:ext uri="{BB962C8B-B14F-4D97-AF65-F5344CB8AC3E}">
        <p14:creationId xmlns:p14="http://schemas.microsoft.com/office/powerpoint/2010/main" val="3577262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CF1E0-06FC-4F0E-B914-E4B4E425BD8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7B0C9DD-DFDF-4BFC-AD77-AC757DF48019}"/>
              </a:ext>
            </a:extLst>
          </p:cNvPr>
          <p:cNvSpPr>
            <a:spLocks noGrp="1"/>
          </p:cNvSpPr>
          <p:nvPr>
            <p:ph idx="1"/>
          </p:nvPr>
        </p:nvSpPr>
        <p:spPr/>
        <p:txBody>
          <a:bodyPr/>
          <a:lstStyle/>
          <a:p>
            <a:pPr marL="0" indent="0">
              <a:buNone/>
            </a:pPr>
            <a:r>
              <a:rPr lang="en-US" sz="2800" dirty="0"/>
              <a:t>Likewise, speaking another language is not a performance, but it does require adopting voice and gestures that do not come natural to you. This correlates with </a:t>
            </a:r>
            <a:r>
              <a:rPr lang="en-US" sz="2800" dirty="0" err="1"/>
              <a:t>Guiora’s</a:t>
            </a:r>
            <a:r>
              <a:rPr lang="en-US" sz="2800" dirty="0"/>
              <a:t> Language Ego – a kind of identity a person develops in relation to the language that he or she speaks.  Speaking another language can at times feel very strange; as if you betrayed yourself by becoming this “new person” who is of another culture. Teaching students basic acting skills may allow them to be set free from the fear that can so easily hinder fluency.</a:t>
            </a:r>
          </a:p>
          <a:p>
            <a:pPr marL="0" indent="0">
              <a:buNone/>
            </a:pPr>
            <a:endParaRPr lang="en-US" dirty="0"/>
          </a:p>
        </p:txBody>
      </p:sp>
    </p:spTree>
    <p:extLst>
      <p:ext uri="{BB962C8B-B14F-4D97-AF65-F5344CB8AC3E}">
        <p14:creationId xmlns:p14="http://schemas.microsoft.com/office/powerpoint/2010/main" val="4926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92671-1EA6-40E0-97DF-F070A094A6D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970046E-1B40-4954-ADFB-7637E36D5E6C}"/>
              </a:ext>
            </a:extLst>
          </p:cNvPr>
          <p:cNvSpPr>
            <a:spLocks noGrp="1"/>
          </p:cNvSpPr>
          <p:nvPr>
            <p:ph idx="1"/>
          </p:nvPr>
        </p:nvSpPr>
        <p:spPr/>
        <p:txBody>
          <a:bodyPr/>
          <a:lstStyle/>
          <a:p>
            <a:r>
              <a:rPr lang="en-US" sz="3200" dirty="0"/>
              <a:t>Therefore, practicing various theatre skills in class may help students increase their confidence, improve their fluency skills and develop the flexibility to deal with the unexpected. It can break barriers that have hindered students from fully participating. Most importantly, it is super fun and always produces a big laugh!</a:t>
            </a:r>
          </a:p>
          <a:p>
            <a:endParaRPr lang="en-US" dirty="0"/>
          </a:p>
        </p:txBody>
      </p:sp>
    </p:spTree>
    <p:extLst>
      <p:ext uri="{BB962C8B-B14F-4D97-AF65-F5344CB8AC3E}">
        <p14:creationId xmlns:p14="http://schemas.microsoft.com/office/powerpoint/2010/main" val="382886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91DB9-8083-4065-87E8-AC5C6674656D}"/>
              </a:ext>
            </a:extLst>
          </p:cNvPr>
          <p:cNvSpPr>
            <a:spLocks noGrp="1"/>
          </p:cNvSpPr>
          <p:nvPr>
            <p:ph type="ctrTitle"/>
          </p:nvPr>
        </p:nvSpPr>
        <p:spPr/>
        <p:txBody>
          <a:bodyPr>
            <a:normAutofit/>
          </a:bodyPr>
          <a:lstStyle/>
          <a:p>
            <a:r>
              <a:rPr lang="en-US" dirty="0"/>
              <a:t> Performance skills and teaching </a:t>
            </a:r>
          </a:p>
        </p:txBody>
      </p:sp>
      <p:sp>
        <p:nvSpPr>
          <p:cNvPr id="3" name="Subtitle 2">
            <a:extLst>
              <a:ext uri="{FF2B5EF4-FFF2-40B4-BE49-F238E27FC236}">
                <a16:creationId xmlns:a16="http://schemas.microsoft.com/office/drawing/2014/main" id="{E9035BC1-AD36-4AA5-B2DE-D16D989C2EFC}"/>
              </a:ext>
            </a:extLst>
          </p:cNvPr>
          <p:cNvSpPr>
            <a:spLocks noGrp="1"/>
          </p:cNvSpPr>
          <p:nvPr>
            <p:ph type="subTitle" idx="1"/>
          </p:nvPr>
        </p:nvSpPr>
        <p:spPr/>
        <p:txBody>
          <a:bodyPr/>
          <a:lstStyle/>
          <a:p>
            <a:r>
              <a:rPr lang="en-US" dirty="0"/>
              <a:t>improve your communication skills and have the flexibility to deal with the unexpected</a:t>
            </a:r>
          </a:p>
        </p:txBody>
      </p:sp>
    </p:spTree>
    <p:extLst>
      <p:ext uri="{BB962C8B-B14F-4D97-AF65-F5344CB8AC3E}">
        <p14:creationId xmlns:p14="http://schemas.microsoft.com/office/powerpoint/2010/main" val="2563702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85D3A-B988-4D06-81F9-FB1B703EB03C}"/>
              </a:ext>
            </a:extLst>
          </p:cNvPr>
          <p:cNvSpPr>
            <a:spLocks noGrp="1"/>
          </p:cNvSpPr>
          <p:nvPr>
            <p:ph type="title"/>
          </p:nvPr>
        </p:nvSpPr>
        <p:spPr/>
        <p:txBody>
          <a:bodyPr/>
          <a:lstStyle/>
          <a:p>
            <a:r>
              <a:rPr lang="en-US" dirty="0"/>
              <a:t>Teaching is a lot like acting on stage!</a:t>
            </a:r>
          </a:p>
        </p:txBody>
      </p:sp>
      <p:sp>
        <p:nvSpPr>
          <p:cNvPr id="3" name="Content Placeholder 2">
            <a:extLst>
              <a:ext uri="{FF2B5EF4-FFF2-40B4-BE49-F238E27FC236}">
                <a16:creationId xmlns:a16="http://schemas.microsoft.com/office/drawing/2014/main" id="{95ADE4CD-C1CB-4E35-8129-A1FF8AA707B7}"/>
              </a:ext>
            </a:extLst>
          </p:cNvPr>
          <p:cNvSpPr>
            <a:spLocks noGrp="1"/>
          </p:cNvSpPr>
          <p:nvPr>
            <p:ph idx="1"/>
          </p:nvPr>
        </p:nvSpPr>
        <p:spPr/>
        <p:txBody>
          <a:bodyPr>
            <a:normAutofit/>
          </a:bodyPr>
          <a:lstStyle/>
          <a:p>
            <a:pPr marL="0" indent="0">
              <a:buNone/>
            </a:pPr>
            <a:r>
              <a:rPr lang="en-US" sz="2400" dirty="0"/>
              <a:t>We must develop a teaching persona, one that is different to the way we interact with colleagues, family and friends (Carroll, 2002).</a:t>
            </a:r>
            <a:endParaRPr lang="en-US" sz="2200" dirty="0"/>
          </a:p>
          <a:p>
            <a:r>
              <a:rPr lang="en-US" sz="2400" dirty="0"/>
              <a:t> This teaching persona needs to be developed over time! You don’t start out with a ‘teacher-self’.</a:t>
            </a:r>
          </a:p>
          <a:p>
            <a:r>
              <a:rPr lang="en-US" sz="2400" dirty="0"/>
              <a:t>This developmental path occurs by acting the role, just like in theatre (</a:t>
            </a:r>
            <a:r>
              <a:rPr lang="en-US" sz="2400" dirty="0" err="1"/>
              <a:t>Hanning</a:t>
            </a:r>
            <a:r>
              <a:rPr lang="en-US" sz="2400" dirty="0"/>
              <a:t>, 1984, p.33). </a:t>
            </a:r>
          </a:p>
          <a:p>
            <a:r>
              <a:rPr lang="en-US" sz="2400" dirty="0"/>
              <a:t> Teachers can use their teacher-self to effectively present subject matter, just like performing artists and salespersons (Tauber &amp; </a:t>
            </a:r>
            <a:r>
              <a:rPr lang="en-US" sz="2400" dirty="0" err="1"/>
              <a:t>Mester</a:t>
            </a:r>
            <a:r>
              <a:rPr lang="en-US" sz="2400" dirty="0"/>
              <a:t>, 2007, p.29).</a:t>
            </a:r>
          </a:p>
        </p:txBody>
      </p:sp>
    </p:spTree>
    <p:extLst>
      <p:ext uri="{BB962C8B-B14F-4D97-AF65-F5344CB8AC3E}">
        <p14:creationId xmlns:p14="http://schemas.microsoft.com/office/powerpoint/2010/main" val="4207448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1804B-AE5F-4355-9BB2-24CE835C5C75}"/>
              </a:ext>
            </a:extLst>
          </p:cNvPr>
          <p:cNvSpPr>
            <a:spLocks noGrp="1"/>
          </p:cNvSpPr>
          <p:nvPr>
            <p:ph type="title"/>
          </p:nvPr>
        </p:nvSpPr>
        <p:spPr/>
        <p:txBody>
          <a:bodyPr/>
          <a:lstStyle/>
          <a:p>
            <a:r>
              <a:rPr lang="en-US" dirty="0"/>
              <a:t>Ask Yourself?</a:t>
            </a:r>
          </a:p>
        </p:txBody>
      </p:sp>
      <p:sp>
        <p:nvSpPr>
          <p:cNvPr id="3" name="Content Placeholder 2">
            <a:extLst>
              <a:ext uri="{FF2B5EF4-FFF2-40B4-BE49-F238E27FC236}">
                <a16:creationId xmlns:a16="http://schemas.microsoft.com/office/drawing/2014/main" id="{30EC6A15-2249-444C-99E4-D864D21C1D92}"/>
              </a:ext>
            </a:extLst>
          </p:cNvPr>
          <p:cNvSpPr>
            <a:spLocks noGrp="1"/>
          </p:cNvSpPr>
          <p:nvPr>
            <p:ph idx="1"/>
          </p:nvPr>
        </p:nvSpPr>
        <p:spPr/>
        <p:txBody>
          <a:bodyPr/>
          <a:lstStyle/>
          <a:p>
            <a:r>
              <a:rPr lang="en-US" sz="2400" dirty="0"/>
              <a:t>How do you move? How do you use space effectively?</a:t>
            </a:r>
          </a:p>
          <a:p>
            <a:r>
              <a:rPr lang="en-US" sz="2400" dirty="0"/>
              <a:t>How is your voice? Is it too loud? Is it too soft? Look and observe how your students react to your voice. Play around going from soft loud, gentle, firm, monotone or energetic.</a:t>
            </a:r>
          </a:p>
          <a:p>
            <a:r>
              <a:rPr lang="en-US" sz="2400" dirty="0"/>
              <a:t>How do you deal with the unexpected? </a:t>
            </a:r>
          </a:p>
          <a:p>
            <a:r>
              <a:rPr lang="en-US" sz="2400" dirty="0"/>
              <a:t>How do you manage the classroom: grouping instruction, talkers, challenging behaviors?</a:t>
            </a:r>
          </a:p>
          <a:p>
            <a:pPr marL="0" indent="0">
              <a:buNone/>
            </a:pPr>
            <a:endParaRPr lang="en-US" dirty="0"/>
          </a:p>
        </p:txBody>
      </p:sp>
    </p:spTree>
    <p:extLst>
      <p:ext uri="{BB962C8B-B14F-4D97-AF65-F5344CB8AC3E}">
        <p14:creationId xmlns:p14="http://schemas.microsoft.com/office/powerpoint/2010/main" val="3072181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7A73A1-1BDD-4140-A799-931A29454F92}"/>
              </a:ext>
            </a:extLst>
          </p:cNvPr>
          <p:cNvSpPr>
            <a:spLocks noGrp="1"/>
          </p:cNvSpPr>
          <p:nvPr>
            <p:ph idx="1"/>
          </p:nvPr>
        </p:nvSpPr>
        <p:spPr/>
        <p:txBody>
          <a:bodyPr>
            <a:normAutofit/>
          </a:bodyPr>
          <a:lstStyle/>
          <a:p>
            <a:pPr marL="0" indent="0">
              <a:buNone/>
            </a:pPr>
            <a:r>
              <a:rPr lang="en-US" sz="2800" dirty="0">
                <a:solidFill>
                  <a:srgbClr val="FFC000"/>
                </a:solidFill>
              </a:rPr>
              <a:t>Physical animation is made up of: facial expressions, eye contact, gestures, posture and general movement around the room.</a:t>
            </a:r>
          </a:p>
          <a:p>
            <a:pPr marL="0" indent="0">
              <a:buNone/>
            </a:pPr>
            <a:r>
              <a:rPr lang="en-US" sz="2800" dirty="0"/>
              <a:t>Tauber &amp; </a:t>
            </a:r>
            <a:r>
              <a:rPr lang="en-US" sz="2800" dirty="0" err="1"/>
              <a:t>Mester</a:t>
            </a:r>
            <a:r>
              <a:rPr lang="en-US" sz="2800" dirty="0"/>
              <a:t> (2007, p. 36): The teacher’s enthusiasm, animation, non-verbal behavior is linked to instructional effectiveness. </a:t>
            </a:r>
          </a:p>
          <a:p>
            <a:pPr marL="0" indent="0">
              <a:buNone/>
            </a:pPr>
            <a:r>
              <a:rPr lang="en-US" sz="2800" dirty="0"/>
              <a:t>Justen (1984): •Training in comfortable, expressive, physical movement helps build confidence in speaking and control over communicative situations. </a:t>
            </a:r>
          </a:p>
        </p:txBody>
      </p:sp>
      <p:sp>
        <p:nvSpPr>
          <p:cNvPr id="5" name="Title 4">
            <a:extLst>
              <a:ext uri="{FF2B5EF4-FFF2-40B4-BE49-F238E27FC236}">
                <a16:creationId xmlns:a16="http://schemas.microsoft.com/office/drawing/2014/main" id="{6B7B00DF-729F-4279-94D9-12BAFD54DF43}"/>
              </a:ext>
            </a:extLst>
          </p:cNvPr>
          <p:cNvSpPr>
            <a:spLocks noGrp="1"/>
          </p:cNvSpPr>
          <p:nvPr>
            <p:ph type="title"/>
          </p:nvPr>
        </p:nvSpPr>
        <p:spPr/>
        <p:txBody>
          <a:bodyPr/>
          <a:lstStyle/>
          <a:p>
            <a:r>
              <a:rPr lang="en-US" dirty="0"/>
              <a:t>What makes someone interesting to listen to? Animation!</a:t>
            </a:r>
          </a:p>
        </p:txBody>
      </p:sp>
    </p:spTree>
    <p:extLst>
      <p:ext uri="{BB962C8B-B14F-4D97-AF65-F5344CB8AC3E}">
        <p14:creationId xmlns:p14="http://schemas.microsoft.com/office/powerpoint/2010/main" val="1290553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F0B3C-30AC-4813-89C9-24A0EBECDD1A}"/>
              </a:ext>
            </a:extLst>
          </p:cNvPr>
          <p:cNvSpPr>
            <a:spLocks noGrp="1"/>
          </p:cNvSpPr>
          <p:nvPr>
            <p:ph type="title"/>
          </p:nvPr>
        </p:nvSpPr>
        <p:spPr/>
        <p:txBody>
          <a:bodyPr/>
          <a:lstStyle/>
          <a:p>
            <a:r>
              <a:rPr lang="en-US" dirty="0"/>
              <a:t>Sample activities: Walk as if……</a:t>
            </a:r>
          </a:p>
        </p:txBody>
      </p:sp>
      <p:sp>
        <p:nvSpPr>
          <p:cNvPr id="3" name="Content Placeholder 2">
            <a:extLst>
              <a:ext uri="{FF2B5EF4-FFF2-40B4-BE49-F238E27FC236}">
                <a16:creationId xmlns:a16="http://schemas.microsoft.com/office/drawing/2014/main" id="{644DAF8E-1FC0-48E6-BB2B-AD870DC73993}"/>
              </a:ext>
            </a:extLst>
          </p:cNvPr>
          <p:cNvSpPr>
            <a:spLocks noGrp="1"/>
          </p:cNvSpPr>
          <p:nvPr>
            <p:ph idx="1"/>
          </p:nvPr>
        </p:nvSpPr>
        <p:spPr/>
        <p:txBody>
          <a:bodyPr>
            <a:normAutofit lnSpcReduction="10000"/>
          </a:bodyPr>
          <a:lstStyle/>
          <a:p>
            <a:pPr marL="0" indent="0">
              <a:buNone/>
            </a:pPr>
            <a:r>
              <a:rPr lang="en-US" dirty="0"/>
              <a:t>Try these out at your next staff meeting! Then bring it to your students.</a:t>
            </a:r>
          </a:p>
          <a:p>
            <a:r>
              <a:rPr lang="en-US" dirty="0"/>
              <a:t>Teacher instructs students to walk around the room at a normal pace. </a:t>
            </a:r>
          </a:p>
          <a:p>
            <a:r>
              <a:rPr lang="en-US" dirty="0"/>
              <a:t> Instruct students to pay attention to how they walk. </a:t>
            </a:r>
          </a:p>
          <a:p>
            <a:r>
              <a:rPr lang="en-US" dirty="0"/>
              <a:t> Instruct them to walk around the room as if: </a:t>
            </a:r>
          </a:p>
          <a:p>
            <a:pPr lvl="1"/>
            <a:r>
              <a:rPr lang="en-US" dirty="0"/>
              <a:t> They are really cold </a:t>
            </a:r>
          </a:p>
          <a:p>
            <a:pPr lvl="1"/>
            <a:r>
              <a:rPr lang="en-US" dirty="0"/>
              <a:t> The are really hot </a:t>
            </a:r>
          </a:p>
          <a:p>
            <a:pPr lvl="1"/>
            <a:r>
              <a:rPr lang="en-US" dirty="0"/>
              <a:t> Late for class </a:t>
            </a:r>
          </a:p>
          <a:p>
            <a:pPr lvl="1"/>
            <a:r>
              <a:rPr lang="en-US" dirty="0"/>
              <a:t> Entering a job interview</a:t>
            </a:r>
          </a:p>
          <a:p>
            <a:pPr lvl="1"/>
            <a:r>
              <a:rPr lang="en-US" dirty="0"/>
              <a:t>Jaywalking, etc..</a:t>
            </a:r>
          </a:p>
          <a:p>
            <a:r>
              <a:rPr lang="en-US" dirty="0"/>
              <a:t> Have students pay attention to how they have to physically change their body in those movement scenarios.</a:t>
            </a:r>
          </a:p>
          <a:p>
            <a:endParaRPr lang="en-US" dirty="0"/>
          </a:p>
        </p:txBody>
      </p:sp>
    </p:spTree>
    <p:extLst>
      <p:ext uri="{BB962C8B-B14F-4D97-AF65-F5344CB8AC3E}">
        <p14:creationId xmlns:p14="http://schemas.microsoft.com/office/powerpoint/2010/main" val="2613359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7B95E-E319-4306-B77D-D57891C18E99}"/>
              </a:ext>
            </a:extLst>
          </p:cNvPr>
          <p:cNvSpPr>
            <a:spLocks noGrp="1"/>
          </p:cNvSpPr>
          <p:nvPr>
            <p:ph type="title"/>
          </p:nvPr>
        </p:nvSpPr>
        <p:spPr/>
        <p:txBody>
          <a:bodyPr/>
          <a:lstStyle/>
          <a:p>
            <a:r>
              <a:rPr lang="en-US" dirty="0"/>
              <a:t>Sample Activities: How do you enter a room?</a:t>
            </a:r>
          </a:p>
        </p:txBody>
      </p:sp>
      <p:sp>
        <p:nvSpPr>
          <p:cNvPr id="3" name="Content Placeholder 2">
            <a:extLst>
              <a:ext uri="{FF2B5EF4-FFF2-40B4-BE49-F238E27FC236}">
                <a16:creationId xmlns:a16="http://schemas.microsoft.com/office/drawing/2014/main" id="{D233CE4A-5431-42BB-9566-52F277861CED}"/>
              </a:ext>
            </a:extLst>
          </p:cNvPr>
          <p:cNvSpPr>
            <a:spLocks noGrp="1"/>
          </p:cNvSpPr>
          <p:nvPr>
            <p:ph idx="1"/>
          </p:nvPr>
        </p:nvSpPr>
        <p:spPr>
          <a:xfrm>
            <a:off x="581192" y="2425148"/>
            <a:ext cx="11029615" cy="3433651"/>
          </a:xfrm>
        </p:spPr>
        <p:txBody>
          <a:bodyPr>
            <a:noAutofit/>
          </a:bodyPr>
          <a:lstStyle/>
          <a:p>
            <a:r>
              <a:rPr lang="en-US" sz="2400" dirty="0"/>
              <a:t>Place a chair in the center of the classroom. </a:t>
            </a:r>
          </a:p>
          <a:p>
            <a:r>
              <a:rPr lang="en-US" sz="2400" dirty="0"/>
              <a:t> Line up and give them an instruction of how they should enter the room. Have students act that scenario out. Debrief after. </a:t>
            </a:r>
          </a:p>
          <a:p>
            <a:pPr lvl="1"/>
            <a:r>
              <a:rPr lang="en-US" sz="2400" dirty="0"/>
              <a:t>Entering your boss’ office </a:t>
            </a:r>
          </a:p>
          <a:p>
            <a:pPr lvl="1"/>
            <a:r>
              <a:rPr lang="en-US" sz="2400" dirty="0"/>
              <a:t>Walking into an interview </a:t>
            </a:r>
          </a:p>
          <a:p>
            <a:pPr lvl="1"/>
            <a:r>
              <a:rPr lang="en-US" sz="2400" dirty="0"/>
              <a:t> Arriving late to a movie,</a:t>
            </a:r>
          </a:p>
          <a:p>
            <a:pPr lvl="1"/>
            <a:r>
              <a:rPr lang="en-US" sz="2400" dirty="0"/>
              <a:t> Entering a class full of kindergarteners </a:t>
            </a:r>
          </a:p>
          <a:p>
            <a:pPr lvl="1"/>
            <a:r>
              <a:rPr lang="en-US" sz="2400" dirty="0"/>
              <a:t>Entering a class for an exam</a:t>
            </a:r>
          </a:p>
          <a:p>
            <a:pPr lvl="1"/>
            <a:r>
              <a:rPr lang="en-US" sz="2400" dirty="0"/>
              <a:t>Examples: You are a teacher walking into a classroom (students wont stop talking, one student is crying, students seem sleepy, etc.)</a:t>
            </a:r>
          </a:p>
        </p:txBody>
      </p:sp>
    </p:spTree>
    <p:extLst>
      <p:ext uri="{BB962C8B-B14F-4D97-AF65-F5344CB8AC3E}">
        <p14:creationId xmlns:p14="http://schemas.microsoft.com/office/powerpoint/2010/main" val="4102031909"/>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195</TotalTime>
  <Words>1113</Words>
  <Application>Microsoft Office PowerPoint</Application>
  <PresentationFormat>Widescreen</PresentationFormat>
  <Paragraphs>70</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Gill Sans MT</vt:lpstr>
      <vt:lpstr>Wingdings 2</vt:lpstr>
      <vt:lpstr>Dividend</vt:lpstr>
      <vt:lpstr>PowerPoint Presentation</vt:lpstr>
      <vt:lpstr>PowerPoint Presentation</vt:lpstr>
      <vt:lpstr>PowerPoint Presentation</vt:lpstr>
      <vt:lpstr> Performance skills and teaching </vt:lpstr>
      <vt:lpstr>Teaching is a lot like acting on stage!</vt:lpstr>
      <vt:lpstr>Ask Yourself?</vt:lpstr>
      <vt:lpstr>What makes someone interesting to listen to? Animation!</vt:lpstr>
      <vt:lpstr>Sample activities: Walk as if……</vt:lpstr>
      <vt:lpstr>Sample Activities: How do you enter a room?</vt:lpstr>
      <vt:lpstr>Don’t forget to focus on your voice!</vt:lpstr>
      <vt:lpstr>Warm-up your voice!</vt:lpstr>
      <vt:lpstr>Sample Activities: Minimal Pairs</vt:lpstr>
      <vt:lpstr>Sample activities: pass the word</vt:lpstr>
      <vt:lpstr>Sample Activity: What are you doing?</vt:lpstr>
      <vt:lpstr>Role-play</vt:lpstr>
      <vt:lpstr>In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Improve your</dc:title>
  <dc:creator>Kimberly Lengyel</dc:creator>
  <cp:lastModifiedBy>Kimberly Lengyel</cp:lastModifiedBy>
  <cp:revision>20</cp:revision>
  <dcterms:created xsi:type="dcterms:W3CDTF">2018-12-08T05:16:57Z</dcterms:created>
  <dcterms:modified xsi:type="dcterms:W3CDTF">2018-12-14T04:18:04Z</dcterms:modified>
</cp:coreProperties>
</file>