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5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7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05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38540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43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89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70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335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1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3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4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2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4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4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7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4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12/6/2018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53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Brainstorming!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589245" cy="8614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Writing </a:t>
            </a:r>
            <a:r>
              <a:rPr lang="en-US" smtClean="0"/>
              <a:t>Level 4/5</a:t>
            </a:r>
            <a:endParaRPr lang="en-US" dirty="0"/>
          </a:p>
          <a:p>
            <a:r>
              <a:rPr lang="en-US" dirty="0"/>
              <a:t>		Explanatory-Problem/Solution-Compare/Contrast-Persuasive</a:t>
            </a:r>
          </a:p>
        </p:txBody>
      </p:sp>
    </p:spTree>
    <p:extLst>
      <p:ext uri="{BB962C8B-B14F-4D97-AF65-F5344CB8AC3E}">
        <p14:creationId xmlns:p14="http://schemas.microsoft.com/office/powerpoint/2010/main" val="180861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F439F-69F6-4D78-B6B7-2F6764DD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97DA3-96B7-4D1A-AE9F-6713A74EA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" y="1337310"/>
            <a:ext cx="10595610" cy="5406390"/>
          </a:xfrm>
        </p:spPr>
        <p:txBody>
          <a:bodyPr>
            <a:normAutofit/>
          </a:bodyPr>
          <a:lstStyle/>
          <a:p>
            <a:r>
              <a:rPr lang="en-US" dirty="0"/>
              <a:t>Brainstorming!</a:t>
            </a:r>
          </a:p>
          <a:p>
            <a:r>
              <a:rPr lang="en-US" dirty="0"/>
              <a:t>In this homework you must use the four brainstorming techniques: prewriting (write as much as you can for 5 minutes </a:t>
            </a:r>
            <a:r>
              <a:rPr lang="en-US" b="1" dirty="0"/>
              <a:t>do not stop writing until the timer gets to 5 minutes</a:t>
            </a:r>
            <a:r>
              <a:rPr lang="en-US" dirty="0"/>
              <a:t>), list, mind map/mind web, and outline. You will brainstorm </a:t>
            </a:r>
            <a:r>
              <a:rPr lang="en-US" b="1" dirty="0"/>
              <a:t>4 </a:t>
            </a:r>
            <a:r>
              <a:rPr lang="en-US" dirty="0"/>
              <a:t>times. </a:t>
            </a:r>
          </a:p>
          <a:p>
            <a:pPr lvl="0"/>
            <a:r>
              <a:rPr lang="en-US" dirty="0"/>
              <a:t>Problem/Solution – How can students afford college?</a:t>
            </a:r>
          </a:p>
          <a:p>
            <a:r>
              <a:rPr lang="en-US" b="1" dirty="0"/>
              <a:t>Or</a:t>
            </a:r>
            <a:r>
              <a:rPr lang="en-US" dirty="0"/>
              <a:t> How can one avoid becoming addicted to their phone?</a:t>
            </a:r>
          </a:p>
          <a:p>
            <a:pPr lvl="0"/>
            <a:r>
              <a:rPr lang="en-US" dirty="0"/>
              <a:t>Explanatory- Who is your role model and explain why.</a:t>
            </a:r>
          </a:p>
          <a:p>
            <a:r>
              <a:rPr lang="en-US" dirty="0"/>
              <a:t>     </a:t>
            </a:r>
            <a:r>
              <a:rPr lang="en-US" b="1" dirty="0"/>
              <a:t>Or</a:t>
            </a:r>
            <a:r>
              <a:rPr lang="en-US" dirty="0"/>
              <a:t> Why are people happy?</a:t>
            </a:r>
          </a:p>
          <a:p>
            <a:pPr lvl="0"/>
            <a:r>
              <a:rPr lang="en-US" dirty="0"/>
              <a:t>Persuasive- Should people get married young?</a:t>
            </a:r>
          </a:p>
          <a:p>
            <a:r>
              <a:rPr lang="en-US" b="1" dirty="0"/>
              <a:t>Or </a:t>
            </a:r>
            <a:r>
              <a:rPr lang="en-US" dirty="0"/>
              <a:t>Should College cost money?</a:t>
            </a:r>
          </a:p>
          <a:p>
            <a:pPr lvl="0"/>
            <a:r>
              <a:rPr lang="en-US" dirty="0"/>
              <a:t>Compare/Contrast—What are differences of renting and owning a home?</a:t>
            </a:r>
          </a:p>
          <a:p>
            <a:r>
              <a:rPr lang="en-US" b="1" dirty="0"/>
              <a:t>Or </a:t>
            </a:r>
            <a:r>
              <a:rPr lang="en-US" dirty="0"/>
              <a:t>What are the similarities of working a job and taking a class?</a:t>
            </a:r>
          </a:p>
        </p:txBody>
      </p:sp>
    </p:spTree>
    <p:extLst>
      <p:ext uri="{BB962C8B-B14F-4D97-AF65-F5344CB8AC3E}">
        <p14:creationId xmlns:p14="http://schemas.microsoft.com/office/powerpoint/2010/main" val="216365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Writing for Explanatory Essays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arenR"/>
            </a:pPr>
            <a:r>
              <a:rPr lang="en-US" sz="3600" dirty="0"/>
              <a:t>Write about how someone changed your life.</a:t>
            </a:r>
          </a:p>
        </p:txBody>
      </p:sp>
    </p:spTree>
    <p:extLst>
      <p:ext uri="{BB962C8B-B14F-4D97-AF65-F5344CB8AC3E}">
        <p14:creationId xmlns:p14="http://schemas.microsoft.com/office/powerpoint/2010/main" val="289364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51" y="98388"/>
            <a:ext cx="9404723" cy="1400530"/>
          </a:xfrm>
        </p:spPr>
        <p:txBody>
          <a:bodyPr/>
          <a:lstStyle/>
          <a:p>
            <a:r>
              <a:rPr lang="en-US" dirty="0"/>
              <a:t>My Best Friend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472" y="798653"/>
            <a:ext cx="8946541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	The person that changed my life is my wife. I met her in Thailand. There are many ways that I have changed since I met her. All these changes I believe have made me a more responsible person. </a:t>
            </a:r>
          </a:p>
          <a:p>
            <a:pPr marL="0" indent="0">
              <a:buNone/>
            </a:pPr>
            <a:r>
              <a:rPr lang="en-US" sz="3200" dirty="0"/>
              <a:t>	Before I got married, I was out of control with my money. I would go out to restaurants on a daily basis. I would spend all the money I had eating out. I learned quickly after watching my wife work so hard for us to pay our bills, that I need to grow up. I was a graduate student at this time…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545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1 and Create a </a:t>
            </a:r>
            <a:r>
              <a:rPr lang="en-US" dirty="0" err="1"/>
              <a:t>Mindmap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Problem/Solution Essay*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en-US" sz="3200" dirty="0"/>
              <a:t>Students are going into debt to pay for school.</a:t>
            </a:r>
          </a:p>
          <a:p>
            <a:pPr>
              <a:buAutoNum type="arabicParenR"/>
            </a:pPr>
            <a:r>
              <a:rPr lang="en-US" sz="3200" dirty="0"/>
              <a:t>Prices of renting in Sacramento is going up.</a:t>
            </a:r>
          </a:p>
        </p:txBody>
      </p:sp>
    </p:spTree>
    <p:extLst>
      <p:ext uri="{BB962C8B-B14F-4D97-AF65-F5344CB8AC3E}">
        <p14:creationId xmlns:p14="http://schemas.microsoft.com/office/powerpoint/2010/main" val="219009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Mindmap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61774" y="3166871"/>
            <a:ext cx="3942170" cy="1907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Problem: Students in Debt</a:t>
            </a:r>
          </a:p>
        </p:txBody>
      </p:sp>
      <p:sp>
        <p:nvSpPr>
          <p:cNvPr id="5" name="Oval 4"/>
          <p:cNvSpPr/>
          <p:nvPr/>
        </p:nvSpPr>
        <p:spPr>
          <a:xfrm>
            <a:off x="1298939" y="2826615"/>
            <a:ext cx="2641600" cy="1248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Work While in College</a:t>
            </a:r>
          </a:p>
        </p:txBody>
      </p:sp>
      <p:sp>
        <p:nvSpPr>
          <p:cNvPr id="6" name="Oval 5"/>
          <p:cNvSpPr/>
          <p:nvPr/>
        </p:nvSpPr>
        <p:spPr>
          <a:xfrm>
            <a:off x="1406345" y="4731656"/>
            <a:ext cx="2641600" cy="1248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Save before college</a:t>
            </a:r>
          </a:p>
        </p:txBody>
      </p:sp>
      <p:sp>
        <p:nvSpPr>
          <p:cNvPr id="7" name="Oval 6"/>
          <p:cNvSpPr/>
          <p:nvPr/>
        </p:nvSpPr>
        <p:spPr>
          <a:xfrm>
            <a:off x="7603944" y="2571143"/>
            <a:ext cx="2641600" cy="1248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Get good grades and scholarships</a:t>
            </a:r>
          </a:p>
        </p:txBody>
      </p:sp>
      <p:sp>
        <p:nvSpPr>
          <p:cNvPr id="8" name="Oval 7"/>
          <p:cNvSpPr/>
          <p:nvPr/>
        </p:nvSpPr>
        <p:spPr>
          <a:xfrm>
            <a:off x="7422514" y="4581371"/>
            <a:ext cx="4258945" cy="1248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Don’t Go: Do an </a:t>
            </a:r>
            <a:r>
              <a:rPr lang="en-US" dirty="0" err="1">
                <a:solidFill>
                  <a:schemeClr val="tx1"/>
                </a:solidFill>
              </a:rPr>
              <a:t>tradeskill</a:t>
            </a:r>
            <a:r>
              <a:rPr lang="en-US" dirty="0">
                <a:solidFill>
                  <a:schemeClr val="tx1"/>
                </a:solidFill>
              </a:rPr>
              <a:t>/apprenticeship </a:t>
            </a:r>
          </a:p>
        </p:txBody>
      </p:sp>
      <p:sp>
        <p:nvSpPr>
          <p:cNvPr id="9" name="Oval 8"/>
          <p:cNvSpPr/>
          <p:nvPr/>
        </p:nvSpPr>
        <p:spPr>
          <a:xfrm>
            <a:off x="5738859" y="1730145"/>
            <a:ext cx="2235200" cy="835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Go to Community College</a:t>
            </a:r>
          </a:p>
        </p:txBody>
      </p:sp>
      <p:sp>
        <p:nvSpPr>
          <p:cNvPr id="10" name="Oval 9"/>
          <p:cNvSpPr/>
          <p:nvPr/>
        </p:nvSpPr>
        <p:spPr>
          <a:xfrm>
            <a:off x="0" y="2096857"/>
            <a:ext cx="1946456" cy="1070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My friend worked while she was in college and reduced her debt.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F52FA00-C531-4B1E-85C7-259B7F03CC33}"/>
              </a:ext>
            </a:extLst>
          </p:cNvPr>
          <p:cNvSpPr/>
          <p:nvPr/>
        </p:nvSpPr>
        <p:spPr>
          <a:xfrm>
            <a:off x="7422515" y="829114"/>
            <a:ext cx="1946456" cy="1070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 went to community College and saved a ton.</a:t>
            </a:r>
          </a:p>
        </p:txBody>
      </p:sp>
    </p:spTree>
    <p:extLst>
      <p:ext uri="{BB962C8B-B14F-4D97-AF65-F5344CB8AC3E}">
        <p14:creationId xmlns:p14="http://schemas.microsoft.com/office/powerpoint/2010/main" val="239679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Venn Diagram or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are the differences and similarities of education in the US to your native country?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188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Thailand compared to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841" y="2197099"/>
            <a:ext cx="3112245" cy="46609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Thailand</a:t>
            </a:r>
          </a:p>
          <a:p>
            <a:r>
              <a:rPr lang="en-US" sz="2800" dirty="0"/>
              <a:t>Education K-12 isn’t free.</a:t>
            </a:r>
          </a:p>
          <a:p>
            <a:r>
              <a:rPr lang="en-US" sz="2800" dirty="0"/>
              <a:t>Parents stress education.</a:t>
            </a:r>
          </a:p>
          <a:p>
            <a:r>
              <a:rPr lang="en-US" sz="2800" dirty="0"/>
              <a:t>Teachers are highly respected. </a:t>
            </a:r>
          </a:p>
          <a:p>
            <a:r>
              <a:rPr lang="en-US" sz="2800" dirty="0"/>
              <a:t>Required to learn English.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11849" y="2197099"/>
            <a:ext cx="3199331" cy="3768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dirty="0"/>
              <a:t>US</a:t>
            </a:r>
          </a:p>
          <a:p>
            <a:r>
              <a:rPr lang="en-US" sz="2800" dirty="0"/>
              <a:t>Free education until College**</a:t>
            </a:r>
          </a:p>
          <a:p>
            <a:r>
              <a:rPr lang="en-US" sz="2800" dirty="0"/>
              <a:t>Education is not valued as much as other countries.</a:t>
            </a:r>
          </a:p>
          <a:p>
            <a:pPr marL="0" indent="0">
              <a:buFont typeface="Wingdings 3" charset="2"/>
              <a:buNone/>
            </a:pPr>
            <a:endParaRPr lang="en-US" sz="2800" dirty="0"/>
          </a:p>
          <a:p>
            <a:pPr marL="0" indent="0">
              <a:buFont typeface="Wingdings 3" charset="2"/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F2982F-5840-412B-A0E1-6E48020E345A}"/>
              </a:ext>
            </a:extLst>
          </p:cNvPr>
          <p:cNvSpPr txBox="1">
            <a:spLocks/>
          </p:cNvSpPr>
          <p:nvPr/>
        </p:nvSpPr>
        <p:spPr>
          <a:xfrm>
            <a:off x="4312518" y="2197099"/>
            <a:ext cx="3199331" cy="3768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dirty="0"/>
              <a:t>Both</a:t>
            </a:r>
          </a:p>
          <a:p>
            <a:r>
              <a:rPr lang="en-US" sz="2800" dirty="0"/>
              <a:t>Teach foreign languages in High School.</a:t>
            </a:r>
          </a:p>
          <a:p>
            <a:r>
              <a:rPr lang="en-US" sz="2800" dirty="0"/>
              <a:t>Have similar focuses: language arts, math, science.</a:t>
            </a:r>
          </a:p>
          <a:p>
            <a:pPr marL="0" indent="0">
              <a:buFont typeface="Wingdings 3" charset="2"/>
              <a:buNone/>
            </a:pPr>
            <a:endParaRPr lang="en-US" sz="2800" dirty="0"/>
          </a:p>
          <a:p>
            <a:pPr marL="0" indent="0">
              <a:buFont typeface="Wingdings 3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7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an outline for the prompt below: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People should speak more than one language in America?</a:t>
            </a:r>
          </a:p>
        </p:txBody>
      </p:sp>
    </p:spTree>
    <p:extLst>
      <p:ext uri="{BB962C8B-B14F-4D97-AF65-F5344CB8AC3E}">
        <p14:creationId xmlns:p14="http://schemas.microsoft.com/office/powerpoint/2010/main" val="166229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People Shouldn’t Speak More Than One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29" y="2206172"/>
            <a:ext cx="10987314" cy="49421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00" dirty="0"/>
              <a:t>Introduction</a:t>
            </a:r>
          </a:p>
          <a:p>
            <a:pPr marL="0" indent="0">
              <a:buNone/>
            </a:pPr>
            <a:r>
              <a:rPr lang="en-US" sz="1900" dirty="0"/>
              <a:t>	Hook: Should people speak another language in America?</a:t>
            </a:r>
          </a:p>
          <a:p>
            <a:pPr marL="0" indent="0">
              <a:buNone/>
            </a:pPr>
            <a:r>
              <a:rPr lang="en-US" sz="1900" dirty="0"/>
              <a:t>      Background Information: People have been able to live without speaking another language for years.</a:t>
            </a:r>
          </a:p>
          <a:p>
            <a:pPr marL="0" indent="0">
              <a:buNone/>
            </a:pPr>
            <a:r>
              <a:rPr lang="en-US" sz="1900" dirty="0"/>
              <a:t>      Thesis: People shouldn’t speak more than one language for many reasons.</a:t>
            </a:r>
          </a:p>
          <a:p>
            <a:pPr marL="0" indent="0">
              <a:buNone/>
            </a:pPr>
            <a:r>
              <a:rPr lang="en-US" sz="1900" dirty="0"/>
              <a:t>BP1 Topic Sentence: People can depend on their family to help them. </a:t>
            </a:r>
          </a:p>
          <a:p>
            <a:pPr marL="0" indent="0">
              <a:buNone/>
            </a:pPr>
            <a:r>
              <a:rPr lang="en-US" sz="1900" dirty="0"/>
              <a:t>      Example: Mother-in-law at my house.</a:t>
            </a:r>
          </a:p>
          <a:p>
            <a:pPr marL="0" indent="0">
              <a:buNone/>
            </a:pPr>
            <a:r>
              <a:rPr lang="en-US" sz="1900" dirty="0"/>
              <a:t>      Explanation: She is able to function without English. She has us.</a:t>
            </a:r>
          </a:p>
          <a:p>
            <a:pPr marL="0" indent="0">
              <a:buNone/>
            </a:pPr>
            <a:r>
              <a:rPr lang="en-US" sz="1900" dirty="0"/>
              <a:t>     Conclusion: People have family and ways that don’t need English.</a:t>
            </a:r>
          </a:p>
          <a:p>
            <a:pPr marL="0" indent="0">
              <a:buNone/>
            </a:pPr>
            <a:r>
              <a:rPr lang="en-US" sz="1900" dirty="0"/>
              <a:t>BP2 Topic Sentence: People can communicate to friends online.</a:t>
            </a:r>
          </a:p>
          <a:p>
            <a:pPr marL="0" indent="0">
              <a:buNone/>
            </a:pPr>
            <a:r>
              <a:rPr lang="en-US" sz="1900" dirty="0"/>
              <a:t>      Example: Wife can still contact her friends without English.</a:t>
            </a:r>
          </a:p>
          <a:p>
            <a:pPr marL="0" indent="0">
              <a:buNone/>
            </a:pPr>
            <a:r>
              <a:rPr lang="en-US" sz="1900" dirty="0"/>
              <a:t>      Explanation: She has family and friends that use Skype and they don’t speak English.</a:t>
            </a:r>
          </a:p>
          <a:p>
            <a:pPr marL="0" indent="0">
              <a:buNone/>
            </a:pPr>
            <a:r>
              <a:rPr lang="en-US" sz="1900" dirty="0"/>
              <a:t>      Conclusion: People have access to ways to have community.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276981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</TotalTime>
  <Words>329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Brainstorming!</vt:lpstr>
      <vt:lpstr>Free Writing for Explanatory Essays</vt:lpstr>
      <vt:lpstr>My Best Friend</vt:lpstr>
      <vt:lpstr>Choose 1 and Create a Mindmap Problem/Solution Essay* </vt:lpstr>
      <vt:lpstr>Mindmap</vt:lpstr>
      <vt:lpstr>Create a Venn Diagram or List</vt:lpstr>
      <vt:lpstr>Thailand compared to US</vt:lpstr>
      <vt:lpstr>Write an outline for the prompt below:</vt:lpstr>
      <vt:lpstr>People Shouldn’t Speak More Than One Language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Brainstorming!</dc:title>
  <dc:creator>Daniel Glenn</dc:creator>
  <cp:lastModifiedBy>SCC Podium User</cp:lastModifiedBy>
  <cp:revision>30</cp:revision>
  <dcterms:created xsi:type="dcterms:W3CDTF">2018-01-23T19:10:36Z</dcterms:created>
  <dcterms:modified xsi:type="dcterms:W3CDTF">2018-12-07T02:24:44Z</dcterms:modified>
</cp:coreProperties>
</file>